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5" r:id="rId2"/>
    <p:sldId id="319" r:id="rId3"/>
    <p:sldId id="321" r:id="rId4"/>
    <p:sldId id="318" r:id="rId5"/>
    <p:sldId id="322" r:id="rId6"/>
    <p:sldId id="302" r:id="rId7"/>
    <p:sldId id="305" r:id="rId8"/>
    <p:sldId id="304" r:id="rId9"/>
    <p:sldId id="306" r:id="rId10"/>
    <p:sldId id="308" r:id="rId11"/>
    <p:sldId id="283" r:id="rId12"/>
    <p:sldId id="278" r:id="rId13"/>
    <p:sldId id="309" r:id="rId14"/>
    <p:sldId id="311" r:id="rId15"/>
    <p:sldId id="307" r:id="rId16"/>
    <p:sldId id="312" r:id="rId17"/>
    <p:sldId id="272" r:id="rId18"/>
    <p:sldId id="323" r:id="rId19"/>
    <p:sldId id="313" r:id="rId20"/>
    <p:sldId id="32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695"/>
    <a:srgbClr val="0066FF"/>
    <a:srgbClr val="CAC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0F9A1-1F33-4F88-9566-D145C46EE9C1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6B038D-611A-4B76-BA4B-33A391A397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0DC92-15E2-41EB-9CFB-89356900AA40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B6C44-A3AF-442E-B043-FF3AF202A7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9C5EF-9446-4B0F-959C-A27EB7C3FE42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16CE1-7218-468C-98D7-F1B7E01BFE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CDCF7A-0B1F-43F6-A67D-745E90BEEFA6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A1EAE-8098-4C2E-975A-00DE853995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DE768-7DF8-4828-B829-AACF39B3D7E5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2526F-48E7-49E2-878F-250A20AA99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825DB-E7DA-44E4-ABAD-DACF4FD4973B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8719A-66C9-484E-9BD8-E9D7C43DB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5ECA5-5FEA-4230-BDCC-A488B2C4FCDA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441CE-EE6F-4C25-A96D-B3FEEDBA4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C8303-3EE0-4574-B801-2A7F5B353D0A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25ABC-DB6F-4408-9D51-FD496ECCEB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7C77C-5582-440C-B838-30B1DFEC9043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1BFCA-288E-4DC2-9A40-47FC33B5F3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2227F-0307-430B-A9EA-7D8D910E389E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514F4-AADF-43B7-89B2-8CF1D67A05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F200F-D215-43FA-B54A-7D1E529FBAAE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6B685-3260-4688-81BF-5E32E38C19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FC6FFCEC-CA87-47D5-A89D-B6CA861FEF04}" type="datetimeFigureOut">
              <a:rPr lang="ru-RU" smtClean="0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4A04D3-B4F0-4937-B0F3-1B83B85899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poem.ru/mixalkov/eto-papa-eto.aspx" TargetMode="External"/><Relationship Id="rId3" Type="http://schemas.openxmlformats.org/officeDocument/2006/relationships/hyperlink" Target="http://www.unarvsky.ru/img/head_main.jpg" TargetMode="External"/><Relationship Id="rId7" Type="http://schemas.openxmlformats.org/officeDocument/2006/relationships/hyperlink" Target="http://www.svetogor.net/oformlenie-vitrin.html" TargetMode="External"/><Relationship Id="rId2" Type="http://schemas.openxmlformats.org/officeDocument/2006/relationships/hyperlink" Target="http://www.dimachen.info/wp-content/2009/12/9_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sconsult.ru/design/store-facade/store-window.html" TargetMode="External"/><Relationship Id="rId5" Type="http://schemas.openxmlformats.org/officeDocument/2006/relationships/hyperlink" Target="http://m.fishki.net/comment.php?id=29070" TargetMode="External"/><Relationship Id="rId4" Type="http://schemas.openxmlformats.org/officeDocument/2006/relationships/hyperlink" Target="http://fashiony.ru/page.php?id_n=2848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CAC7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425970" y="3284984"/>
            <a:ext cx="8353425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Урок изобразительного искусства,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3 класс</a:t>
            </a:r>
          </a:p>
          <a:p>
            <a:pPr algn="ctr"/>
            <a:endParaRPr lang="ru-RU" sz="3200" b="1" i="1" dirty="0">
              <a:solidFill>
                <a:srgbClr val="404040"/>
              </a:solidFill>
            </a:endParaRPr>
          </a:p>
          <a:p>
            <a:pPr algn="ctr"/>
            <a:endParaRPr lang="ru-RU" dirty="0">
              <a:solidFill>
                <a:srgbClr val="404040"/>
              </a:solidFill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4550" y="1700808"/>
            <a:ext cx="6334899" cy="1754326"/>
          </a:xfrm>
          <a:prstGeom prst="rect">
            <a:avLst/>
          </a:prstGeom>
          <a:noFill/>
        </p:spPr>
        <p:txBody>
          <a:bodyPr anchorCtr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Витрины магазинов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139952" y="5292655"/>
            <a:ext cx="4752975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Автор: </a:t>
            </a:r>
            <a:r>
              <a:rPr lang="ru-RU" b="1" i="1" dirty="0" smtClean="0">
                <a:solidFill>
                  <a:schemeClr val="bg1"/>
                </a:solidFill>
              </a:rPr>
              <a:t>Игнатенко Олеся Сергеевна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учитель изобразительного искусства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ГБОУ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«СОШ </a:t>
            </a:r>
            <a:r>
              <a:rPr lang="ru-RU" b="1" i="1" dirty="0" smtClean="0">
                <a:solidFill>
                  <a:schemeClr val="bg1"/>
                </a:solidFill>
              </a:rPr>
              <a:t>№ 493» Кировского района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г. </a:t>
            </a:r>
            <a:r>
              <a:rPr lang="ru-RU" b="1" i="1" dirty="0" smtClean="0">
                <a:solidFill>
                  <a:schemeClr val="bg1"/>
                </a:solidFill>
              </a:rPr>
              <a:t>Санкт-Петербурга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Витрины бывают сюжетными, товарными и товарно-сюжетными.</a:t>
            </a:r>
          </a:p>
        </p:txBody>
      </p:sp>
      <p:pic>
        <p:nvPicPr>
          <p:cNvPr id="22531" name="Содержимое 3" descr="джемы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4071938" cy="4960937"/>
          </a:xfrm>
        </p:spPr>
      </p:pic>
      <p:pic>
        <p:nvPicPr>
          <p:cNvPr id="22532" name="Содержимое 4" descr="меж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214563"/>
            <a:ext cx="4521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3008313" cy="1512888"/>
          </a:xfrm>
        </p:spPr>
        <p:txBody>
          <a:bodyPr/>
          <a:lstStyle/>
          <a:p>
            <a:pPr algn="ctr" eaLnBrk="1" hangingPunct="1"/>
            <a:r>
              <a:rPr lang="ru-RU" sz="3200" b="0" smtClean="0">
                <a:latin typeface="Times New Roman" pitchFamily="18" charset="0"/>
                <a:cs typeface="Times New Roman" pitchFamily="18" charset="0"/>
              </a:rPr>
              <a:t>Товарные витрины</a:t>
            </a:r>
          </a:p>
        </p:txBody>
      </p:sp>
      <p:pic>
        <p:nvPicPr>
          <p:cNvPr id="23556" name="Содержимое 3" descr="кондитерс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0265" y="2090484"/>
            <a:ext cx="3950208" cy="3950208"/>
          </a:xfrm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1196975"/>
            <a:ext cx="2328862" cy="46910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это когда в витрине выставляются единичные комплекты товаров, которыми торгует магазин.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Товарные витрины демонстрируют прохожим часть ассортимента.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2339975" y="260350"/>
            <a:ext cx="4643438" cy="3698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smtClean="0">
                <a:latin typeface="Times New Roman" pitchFamily="18" charset="0"/>
              </a:rPr>
              <a:t>Товарная витрина</a:t>
            </a:r>
          </a:p>
        </p:txBody>
      </p:sp>
      <p:pic>
        <p:nvPicPr>
          <p:cNvPr id="24580" name="Содержимое 3" descr="хдебобул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0265" y="2090484"/>
            <a:ext cx="3950208" cy="3950208"/>
          </a:xfrm>
        </p:spPr>
      </p:pic>
      <p:sp>
        <p:nvSpPr>
          <p:cNvPr id="24579" name="Текст 5"/>
          <p:cNvSpPr>
            <a:spLocks noGrp="1"/>
          </p:cNvSpPr>
          <p:nvPr>
            <p:ph type="body" sz="half" idx="2"/>
          </p:nvPr>
        </p:nvSpPr>
        <p:spPr>
          <a:xfrm>
            <a:off x="468313" y="620713"/>
            <a:ext cx="2471737" cy="4691062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2800" smtClean="0">
                <a:latin typeface="Times New Roman" pitchFamily="18" charset="0"/>
              </a:rPr>
              <a:t>Надо хлеба нам купить,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</a:rPr>
              <a:t> Иль подарок подарить,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</a:rPr>
              <a:t> - Сумку мы с тобой берем,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</a:rPr>
              <a:t> И на улицу идем, 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</a:rPr>
              <a:t>Там проходим вдоль витрин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</a:rPr>
              <a:t> И заходим в магазин.</a:t>
            </a:r>
          </a:p>
          <a:p>
            <a:pPr algn="ctr" eaLnBrk="1" hangingPunct="1"/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1763713" y="260350"/>
            <a:ext cx="5614987" cy="868363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Товарно-сюжетная витрина</a:t>
            </a:r>
          </a:p>
        </p:txBody>
      </p:sp>
      <p:sp>
        <p:nvSpPr>
          <p:cNvPr id="25603" name="Содержимое 4"/>
          <p:cNvSpPr>
            <a:spLocks noGrp="1"/>
          </p:cNvSpPr>
          <p:nvPr>
            <p:ph sz="quarter" idx="13"/>
          </p:nvPr>
        </p:nvSpPr>
        <p:spPr>
          <a:xfrm>
            <a:off x="0" y="1628775"/>
            <a:ext cx="3779838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Часть ассортимента выставляется неожиданным и оригинальным способом.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На товарно-сюжетных, помимо демонстрации товара наблюдается сценка.</a:t>
            </a:r>
          </a:p>
        </p:txBody>
      </p:sp>
      <p:pic>
        <p:nvPicPr>
          <p:cNvPr id="25604" name="Picture 5" descr="sears mannequ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268413"/>
            <a:ext cx="5040313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29600" cy="1785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Сюжетные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витрины акцентируют внимание не на товарах, а на придуманной дизайнером сцене с элементами украшения. Дизайнерская работа привлекает внимание прохожих. Дизайнеры создают целую сцену, выставляя в витрине не столько товары, сколько идеи, образы.</a:t>
            </a:r>
          </a:p>
        </p:txBody>
      </p:sp>
      <p:pic>
        <p:nvPicPr>
          <p:cNvPr id="26627" name="Содержимое 4" descr="капгшрощлщз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3345799"/>
            <a:ext cx="3565525" cy="2388901"/>
          </a:xfrm>
        </p:spPr>
      </p:pic>
      <p:pic>
        <p:nvPicPr>
          <p:cNvPr id="26628" name="Picture 6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213100"/>
            <a:ext cx="403225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Аукционные витрины – это витрины, сообщающие о скидках и распродажах.</a:t>
            </a:r>
          </a:p>
        </p:txBody>
      </p:sp>
      <p:pic>
        <p:nvPicPr>
          <p:cNvPr id="27651" name="Picture 4" descr="001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31813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16113"/>
            <a:ext cx="390207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9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221163"/>
            <a:ext cx="3041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Главное в искусстве оформления витрин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вкус, смелость, профессионализм, хорошая идея.</a:t>
            </a:r>
          </a:p>
        </p:txBody>
      </p:sp>
      <p:pic>
        <p:nvPicPr>
          <p:cNvPr id="28675" name="Содержимое 3" descr="видиосалон у гном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4214812" cy="5214938"/>
          </a:xfrm>
        </p:spPr>
      </p:pic>
      <p:pic>
        <p:nvPicPr>
          <p:cNvPr id="28676" name="Содержимое 3" descr="67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96975"/>
            <a:ext cx="37147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3286125" cy="512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smtClean="0"/>
              <a:t>Витрина любит:</a:t>
            </a:r>
          </a:p>
        </p:txBody>
      </p:sp>
      <p:sp>
        <p:nvSpPr>
          <p:cNvPr id="29699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836613"/>
            <a:ext cx="3214687" cy="5429250"/>
          </a:xfrm>
        </p:spPr>
        <p:txBody>
          <a:bodyPr>
            <a:normAutofit lnSpcReduction="10000"/>
          </a:bodyPr>
          <a:lstStyle/>
          <a:p>
            <a:pPr marL="533400" indent="-533400"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Опытных художников-оформителей с хорошим вкусом, фантазией и чувством меры.</a:t>
            </a:r>
          </a:p>
          <a:p>
            <a:pPr marL="533400" indent="-533400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Разумное сочетание цветов. Яркое, красивое оформление.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/>
          </a:p>
          <a:p>
            <a:pPr marL="533400" indent="-533400" eaLnBrk="1" hangingPunct="1">
              <a:buFont typeface="Arial" charset="0"/>
              <a:buAutoNum type="arabicPeriod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5" descr="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429000"/>
            <a:ext cx="45370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f_16764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33375"/>
            <a:ext cx="38195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5219700" y="5300663"/>
            <a:ext cx="349567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pPr algn="ctr"/>
            <a:r>
              <a:rPr lang="ru-RU" sz="2800">
                <a:latin typeface="Times New Roman" pitchFamily="18" charset="0"/>
              </a:rPr>
              <a:t>Ухоженный опрятный вид</a:t>
            </a:r>
          </a:p>
        </p:txBody>
      </p:sp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0" y="115888"/>
            <a:ext cx="4356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Соответствие оформления магазина с его стилем и содержанием</a:t>
            </a: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4859338" y="981075"/>
            <a:ext cx="3808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Наличие новых товаров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250825" y="3357563"/>
            <a:ext cx="4608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Хорошее освещение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Наличие оригинального названия</a:t>
            </a:r>
          </a:p>
        </p:txBody>
      </p:sp>
      <p:pic>
        <p:nvPicPr>
          <p:cNvPr id="30725" name="Picture 9" descr="blogs_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149725"/>
            <a:ext cx="3960812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00213"/>
            <a:ext cx="4189413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341438"/>
            <a:ext cx="38163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50825" y="3573463"/>
            <a:ext cx="3008313" cy="1162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100" b="0" smtClean="0">
                <a:latin typeface="Times New Roman" pitchFamily="18" charset="0"/>
              </a:rPr>
              <a:t/>
            </a:r>
            <a:br>
              <a:rPr lang="ru-RU" sz="2100" b="0" smtClean="0">
                <a:latin typeface="Times New Roman" pitchFamily="18" charset="0"/>
              </a:rPr>
            </a:br>
            <a:r>
              <a:rPr lang="ru-RU" sz="2100" b="0" smtClean="0">
                <a:latin typeface="Times New Roman" pitchFamily="18" charset="0"/>
              </a:rPr>
              <a:t/>
            </a:r>
            <a:br>
              <a:rPr lang="ru-RU" sz="2100" b="0" smtClean="0">
                <a:latin typeface="Times New Roman" pitchFamily="18" charset="0"/>
              </a:rPr>
            </a:br>
            <a:r>
              <a:rPr lang="ru-RU" sz="2100" b="0" smtClean="0">
                <a:latin typeface="Times New Roman" pitchFamily="18" charset="0"/>
              </a:rPr>
              <a:t/>
            </a:r>
            <a:br>
              <a:rPr lang="ru-RU" sz="2100" b="0" smtClean="0">
                <a:latin typeface="Times New Roman" pitchFamily="18" charset="0"/>
              </a:rPr>
            </a:br>
            <a:r>
              <a:rPr lang="ru-RU" sz="2100" b="0" smtClean="0">
                <a:latin typeface="Times New Roman" pitchFamily="18" charset="0"/>
              </a:rPr>
              <a:t/>
            </a:r>
            <a:br>
              <a:rPr lang="ru-RU" sz="2100" b="0" smtClean="0">
                <a:latin typeface="Times New Roman" pitchFamily="18" charset="0"/>
              </a:rPr>
            </a:br>
            <a:endParaRPr lang="ru-RU" sz="2100" b="0" smtClean="0">
              <a:latin typeface="Times New Roman" pitchFamily="18" charset="0"/>
            </a:endParaRPr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3152775" cy="3382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Times New Roman" pitchFamily="18" charset="0"/>
              </a:rPr>
              <a:t>В магазине как в лесу: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Можно тут купить лису,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Лопоухого зайчонка,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Снежно-белого мышонка,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Попугайчиков зелёных -Неразлучников влюбленных.</a:t>
            </a:r>
            <a:endParaRPr lang="ru-RU" sz="3200" smtClean="0"/>
          </a:p>
        </p:txBody>
      </p:sp>
      <p:pic>
        <p:nvPicPr>
          <p:cNvPr id="31748" name="Picture 7" descr="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765175"/>
            <a:ext cx="53292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CAC7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4213" y="439738"/>
            <a:ext cx="75723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200" b="1" dirty="0">
              <a:latin typeface="Calibri" pitchFamily="34" charset="0"/>
              <a:cs typeface="Times New Roman" pitchFamily="18" charset="0"/>
            </a:endParaRPr>
          </a:p>
          <a:p>
            <a:endParaRPr lang="ru-RU" sz="1200" b="1" dirty="0">
              <a:latin typeface="Calibri" pitchFamily="34" charset="0"/>
              <a:cs typeface="Times New Roman" pitchFamily="18" charset="0"/>
            </a:endParaRPr>
          </a:p>
          <a:p>
            <a:endParaRPr lang="ru-RU" sz="1200" b="1" dirty="0">
              <a:latin typeface="Calibri" pitchFamily="34" charset="0"/>
              <a:cs typeface="Times New Roman" pitchFamily="18" charset="0"/>
            </a:endParaRPr>
          </a:p>
          <a:p>
            <a:endParaRPr lang="ru-RU" sz="1200" b="1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знаний о разнообразии декоративного оформления витрин магазинов, основах дизайна.</a:t>
            </a:r>
          </a:p>
          <a:p>
            <a:pPr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95738" y="620713"/>
            <a:ext cx="1343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66FF"/>
                </a:solidFill>
              </a:rPr>
              <a:t>Цель</a:t>
            </a:r>
          </a:p>
        </p:txBody>
      </p:sp>
      <p:pic>
        <p:nvPicPr>
          <p:cNvPr id="14340" name="Picture 4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81300"/>
            <a:ext cx="76327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785938" y="285750"/>
            <a:ext cx="542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73695"/>
                </a:solidFill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</a:p>
        </p:txBody>
      </p:sp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468313" y="3429000"/>
            <a:ext cx="246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Интернет-источники: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395288" y="4868863"/>
            <a:ext cx="2914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Источники иллюстраций</a:t>
            </a:r>
            <a:r>
              <a:rPr lang="ru-RU" b="1"/>
              <a:t>: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323850" y="5229225"/>
            <a:ext cx="64087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 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2"/>
              </a:rPr>
              <a:t>http://www.dimachen.info/wp-content/2009/12/9_5.jpg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  <a:hlinkClick r:id="rId3"/>
              </a:rPr>
              <a:t>http://www.unarvsky.ru/img/head_main.jpg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  <a:hlinkClick r:id="rId4"/>
              </a:rPr>
              <a:t>http://fashiony.ru/page.php?id_n=28487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http://m.fishki.net/comment.php?id=29070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395288" y="3860800"/>
            <a:ext cx="6140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http://www.usconsult.ru/design/store-facade/store-window.html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  <a:hlinkClick r:id="rId7"/>
              </a:rPr>
              <a:t>http://www.svetogor.net/oformlenie-vitrin.html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  <a:hlinkClick r:id="rId8"/>
              </a:rPr>
              <a:t>http://rupoem.ru/mixalkov/eto-papa-eto.aspx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468313" y="908050"/>
            <a:ext cx="1490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357188" y="1268413"/>
            <a:ext cx="85010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1. Изобразительное искусство. Искусство вокруг нас. Учебник для уч-ся 3 кл./Н.А. Горяева; Под ред. Б.М. Неменского:- М.: Просвещение, 2006;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2. Изобразительное искусство. 3 класс: поурочные планы по учебнику Н.А. Горяевой  (под ред. Б.М. Неменского):- М.: Учитель, 2005;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3. Изобразительное искусство в современной школе/Н.И. Пьянкова. -М.: Просвещение, 2006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611188" y="1268413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76600" y="26035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FF"/>
                </a:solidFill>
              </a:rPr>
              <a:t>Задачи урока</a:t>
            </a:r>
          </a:p>
        </p:txBody>
      </p:sp>
      <p:pic>
        <p:nvPicPr>
          <p:cNvPr id="15363" name="Picture 6" descr="Nucl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429000"/>
            <a:ext cx="4897438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23850" y="908050"/>
            <a:ext cx="864076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latin typeface="Times New Roman" pitchFamily="18" charset="0"/>
              </a:rPr>
              <a:t>-   Ознакомить с разнообразием декоративно оформленных витрин магазинов на улицах города и ролью художника- дизайнера в городской среде.</a:t>
            </a:r>
          </a:p>
          <a:p>
            <a:r>
              <a:rPr lang="ru-RU" sz="2600">
                <a:latin typeface="Times New Roman" pitchFamily="18" charset="0"/>
              </a:rPr>
              <a:t>-    Дать представление о соответствии художественного вкуса и стиля в оформлении витрин профилю магазина, облику здания, улицы.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CAC7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91512" cy="1425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Магазин начинается с витрины, которая призвана превратить просто прохожих в посетителей магазина, а лучше в покупателей.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smtClean="0"/>
          </a:p>
        </p:txBody>
      </p:sp>
      <p:sp>
        <p:nvSpPr>
          <p:cNvPr id="16387" name="Содержимое 4"/>
          <p:cNvSpPr>
            <a:spLocks noGrp="1"/>
          </p:cNvSpPr>
          <p:nvPr>
            <p:ph sz="quarter" idx="13"/>
          </p:nvPr>
        </p:nvSpPr>
        <p:spPr>
          <a:xfrm>
            <a:off x="107950" y="476250"/>
            <a:ext cx="3816350" cy="4125913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Ручки, маркеры, блокноты,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скрепки и футляры,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вам любезно предоставят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 магазине-канцелярские товары.</a:t>
            </a:r>
          </a:p>
          <a:p>
            <a:pPr eaLnBrk="1" hangingPunct="1"/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Содержимое 3" descr="журналы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81538" y="2757488"/>
            <a:ext cx="3567112" cy="35671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827088" y="1196975"/>
            <a:ext cx="7993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</a:rPr>
              <a:t>Изобилие товаров предоставит, словно маг,</a:t>
            </a:r>
          </a:p>
          <a:p>
            <a:pPr algn="ctr"/>
            <a:r>
              <a:rPr lang="ru-RU" sz="2800">
                <a:latin typeface="Times New Roman" pitchFamily="18" charset="0"/>
              </a:rPr>
              <a:t>магазин универсальный, коротко -  универмаг.</a:t>
            </a:r>
          </a:p>
        </p:txBody>
      </p:sp>
      <p:pic>
        <p:nvPicPr>
          <p:cNvPr id="17410" name="Picture 5" descr="head_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141663"/>
            <a:ext cx="75596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2143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Витрина – это застеклённый ящик, шкаф или окно, приспособленное для показа разных предметов.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Витрина должна привлекать внимание прохожих, объяснять назначение магазина и в то же время подробно рассказывать, что там продаётся.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18435" name="Picture 4" descr="out_fasad02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500438"/>
            <a:ext cx="3973512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1232634950_ds_1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00438"/>
            <a:ext cx="4032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3008312" cy="1162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Название витрин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pic>
        <p:nvPicPr>
          <p:cNvPr id="19459" name="Содержимое 4" descr="обув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692150"/>
            <a:ext cx="1658938" cy="2828925"/>
          </a:xfrm>
        </p:spPr>
      </p:pic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«ткани»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«спорттовары»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«детский мир»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«игрушки»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«одежда»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«морепродукты»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«бижутерия»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«канцтовары»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«электроника»</a:t>
            </a:r>
          </a:p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«обувь»</a:t>
            </a:r>
          </a:p>
        </p:txBody>
      </p:sp>
      <p:pic>
        <p:nvPicPr>
          <p:cNvPr id="19461" name="Picture 5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860800"/>
            <a:ext cx="42814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gycfba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196975"/>
            <a:ext cx="28432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395288" y="476250"/>
            <a:ext cx="7900987" cy="727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 конструкции витрины бывают открытого и закрытого типа</a:t>
            </a:r>
          </a:p>
        </p:txBody>
      </p:sp>
      <p:pic>
        <p:nvPicPr>
          <p:cNvPr id="20484" name="Содержимое 3" descr="витрины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138" y="2487415"/>
            <a:ext cx="4208462" cy="3156346"/>
          </a:xfrm>
        </p:spPr>
      </p:pic>
      <p:sp>
        <p:nvSpPr>
          <p:cNvPr id="20483" name="Текст 5"/>
          <p:cNvSpPr>
            <a:spLocks noGrp="1"/>
          </p:cNvSpPr>
          <p:nvPr>
            <p:ph type="body" sz="half" idx="2"/>
          </p:nvPr>
        </p:nvSpPr>
        <p:spPr>
          <a:xfrm>
            <a:off x="395288" y="1125538"/>
            <a:ext cx="2952750" cy="39608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Витрины открытого типа (витрины «на просмотр») - это когда через стекло виден весь магазин.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Покупателя "впускают" внутрь магазина еще до того, как он решит, входить или не входить. </a:t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endParaRPr lang="ru-RU" sz="2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6778625" cy="6350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Витрины закрытого типа</a:t>
            </a:r>
          </a:p>
        </p:txBody>
      </p:sp>
      <p:pic>
        <p:nvPicPr>
          <p:cNvPr id="21508" name="Содержимое 3" descr="витрин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869" y="2770188"/>
            <a:ext cx="1905000" cy="2590800"/>
          </a:xfrm>
        </p:spPr>
      </p:pic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>
          <a:xfrm>
            <a:off x="827088" y="1052513"/>
            <a:ext cx="3008312" cy="511333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</a:pPr>
            <a:endParaRPr lang="ru-RU" sz="700" b="1" smtClean="0"/>
          </a:p>
          <a:p>
            <a:pPr algn="ctr" eaLnBrk="1" hangingPunct="1">
              <a:lnSpc>
                <a:spcPct val="80000"/>
              </a:lnSpc>
            </a:pPr>
            <a:endParaRPr lang="ru-RU" sz="700" b="1" smtClean="0"/>
          </a:p>
          <a:p>
            <a:pPr algn="ctr" eaLnBrk="1" hangingPunct="1">
              <a:lnSpc>
                <a:spcPct val="80000"/>
              </a:lnSpc>
            </a:pPr>
            <a:endParaRPr lang="ru-RU" sz="700" b="1" smtClean="0"/>
          </a:p>
          <a:p>
            <a:pPr algn="ctr"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Витрину от зала отделяет специальная перегородка и прохожим не видны "внутренности" магазина. Общая стилистика таких витрин просто обязана совпадать с внутренним убранством магазина.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573</TotalTime>
  <Words>441</Words>
  <Application>Microsoft Office PowerPoint</Application>
  <PresentationFormat>Экран (4:3)</PresentationFormat>
  <Paragraphs>93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Перспектива</vt:lpstr>
      <vt:lpstr>Презентация PowerPoint</vt:lpstr>
      <vt:lpstr>Презентация PowerPoint</vt:lpstr>
      <vt:lpstr>Презентация PowerPoint</vt:lpstr>
      <vt:lpstr>Магазин начинается с витрины, которая призвана превратить просто прохожих в посетителей магазина, а лучше в покупателей. </vt:lpstr>
      <vt:lpstr>Презентация PowerPoint</vt:lpstr>
      <vt:lpstr>Витрина – это застеклённый ящик, шкаф или окно, приспособленное для показа разных предметов.  Витрина должна привлекать внимание прохожих, объяснять назначение магазина и в то же время подробно рассказывать, что там продаётся. </vt:lpstr>
      <vt:lpstr>Название витрин  </vt:lpstr>
      <vt:lpstr>По конструкции витрины бывают открытого и закрытого типа</vt:lpstr>
      <vt:lpstr>Витрины закрытого типа</vt:lpstr>
      <vt:lpstr>Витрины бывают сюжетными, товарными и товарно-сюжетными.</vt:lpstr>
      <vt:lpstr>Товарные витрины</vt:lpstr>
      <vt:lpstr>Товарная витрина</vt:lpstr>
      <vt:lpstr>Товарно-сюжетная витрина</vt:lpstr>
      <vt:lpstr>  Сюжетные витрины акцентируют внимание не на товарах, а на придуманной дизайнером сцене с элементами украшения. Дизайнерская работа привлекает внимание прохожих. Дизайнеры создают целую сцену, выставляя в витрине не столько товары, сколько идеи, образы.</vt:lpstr>
      <vt:lpstr>Аукционные витрины – это витрины, сообщающие о скидках и распродажах.</vt:lpstr>
      <vt:lpstr> Главное в искусстве оформления витрин - вкус, смелость, профессионализм, хорошая идея.</vt:lpstr>
      <vt:lpstr>Витрина любит:</vt:lpstr>
      <vt:lpstr>Презентация PowerPoint</vt:lpstr>
      <vt:lpstr>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Игнатенко Олеся Сергеевна</cp:lastModifiedBy>
  <cp:revision>65</cp:revision>
  <dcterms:created xsi:type="dcterms:W3CDTF">2012-10-29T15:02:20Z</dcterms:created>
  <dcterms:modified xsi:type="dcterms:W3CDTF">2022-11-29T11:20:02Z</dcterms:modified>
</cp:coreProperties>
</file>