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3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1707" y="502508"/>
            <a:ext cx="7552295" cy="2380735"/>
          </a:xfrm>
        </p:spPr>
        <p:txBody>
          <a:bodyPr/>
          <a:lstStyle/>
          <a:p>
            <a:r>
              <a:rPr lang="ru-RU" sz="6000" dirty="0" smtClean="0"/>
              <a:t>ЦАРСТВО РАСТЕНИЯ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</a:rPr>
              <a:t>Отдел МОХОВИДНЫЕ</a:t>
            </a:r>
            <a:endParaRPr lang="ru-RU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57127" y="5983239"/>
            <a:ext cx="6433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Работу выполнила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учитель биологии ГБОУ СОШ № 493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Павлова Татьяна Юрьевна</a:t>
            </a:r>
          </a:p>
        </p:txBody>
      </p:sp>
    </p:spTree>
    <p:extLst>
      <p:ext uri="{BB962C8B-B14F-4D97-AF65-F5344CB8AC3E}">
        <p14:creationId xmlns:p14="http://schemas.microsoft.com/office/powerpoint/2010/main" val="2335872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"/>
          <p:cNvSpPr txBox="1"/>
          <p:nvPr/>
        </p:nvSpPr>
        <p:spPr>
          <a:xfrm>
            <a:off x="436011" y="2011311"/>
            <a:ext cx="3312795" cy="11398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38572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ПОДЦАРСТВО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38572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Низшие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283" y="1927978"/>
            <a:ext cx="3349813" cy="11487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772" y="108930"/>
            <a:ext cx="4744112" cy="1657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904" y="3750095"/>
            <a:ext cx="1667108" cy="18481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943" y="3337702"/>
            <a:ext cx="1819529" cy="876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169" y="4288510"/>
            <a:ext cx="2562583" cy="8764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236" y="5457061"/>
            <a:ext cx="3029373" cy="1114581"/>
          </a:xfrm>
          <a:prstGeom prst="rect">
            <a:avLst/>
          </a:prstGeom>
        </p:spPr>
      </p:pic>
      <p:cxnSp>
        <p:nvCxnSpPr>
          <p:cNvPr id="14" name="Прямая со стрелкой 13"/>
          <p:cNvCxnSpPr>
            <a:endCxn id="5" idx="3"/>
          </p:cNvCxnSpPr>
          <p:nvPr/>
        </p:nvCxnSpPr>
        <p:spPr>
          <a:xfrm flipH="1">
            <a:off x="3748806" y="1835865"/>
            <a:ext cx="740816" cy="7453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919111">
            <a:off x="6013331" y="1790989"/>
            <a:ext cx="899511" cy="8995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023984">
            <a:off x="1816883" y="3246061"/>
            <a:ext cx="481528" cy="48152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30785">
            <a:off x="6943468" y="3220301"/>
            <a:ext cx="693760" cy="6937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73437">
            <a:off x="7811938" y="3326158"/>
            <a:ext cx="899511" cy="8995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013319">
            <a:off x="9396486" y="3290579"/>
            <a:ext cx="1021288" cy="102128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729626">
            <a:off x="8161676" y="3487893"/>
            <a:ext cx="1864298" cy="18642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9222" y="4276983"/>
            <a:ext cx="2562583" cy="8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8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3858" y="247134"/>
            <a:ext cx="46708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>
                <a:solidFill>
                  <a:schemeClr val="accent2">
                    <a:lumMod val="75000"/>
                  </a:schemeClr>
                </a:solidFill>
              </a:rPr>
              <a:t>ОТДЕЛ МОХОВИДНЫЕ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6563" y="647244"/>
            <a:ext cx="94735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/>
              <a:t>Моховидные</a:t>
            </a:r>
            <a:r>
              <a:rPr lang="ru-RU" sz="1600" dirty="0"/>
              <a:t>- это группа примитивных высших споровых растений.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6563" y="985798"/>
            <a:ext cx="8839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/>
              <a:t>Распространение:</a:t>
            </a:r>
          </a:p>
          <a:p>
            <a:r>
              <a:rPr lang="ru-RU" sz="1600" dirty="0"/>
              <a:t>- во влажных, прохладных местах (на почве, камнях, стволах и ветвях деревьев);</a:t>
            </a:r>
          </a:p>
          <a:p>
            <a:r>
              <a:rPr lang="ru-RU" sz="1600" dirty="0"/>
              <a:t>- некоторые могут переживать длительные засухи.</a:t>
            </a:r>
          </a:p>
        </p:txBody>
      </p:sp>
      <p:sp>
        <p:nvSpPr>
          <p:cNvPr id="5" name="Надпись 16"/>
          <p:cNvSpPr txBox="1"/>
          <p:nvPr/>
        </p:nvSpPr>
        <p:spPr>
          <a:xfrm>
            <a:off x="4069491" y="3798333"/>
            <a:ext cx="3311612" cy="971376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2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ОТДЕЛ 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МОХОВИДНЫЕ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17"/>
          <p:cNvSpPr txBox="1"/>
          <p:nvPr/>
        </p:nvSpPr>
        <p:spPr>
          <a:xfrm>
            <a:off x="403654" y="5461685"/>
            <a:ext cx="4407243" cy="128510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КЛАСС ПЕЧЁНОЧНЫЕ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Примитивные мхи. 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Тело представлено слоевищем. Есть ризоиды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(Маршанция,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Риччия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Надпись 18"/>
          <p:cNvSpPr txBox="1"/>
          <p:nvPr/>
        </p:nvSpPr>
        <p:spPr>
          <a:xfrm>
            <a:off x="6886833" y="5338117"/>
            <a:ext cx="4102486" cy="140867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u="sng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КЛАСС ЛИСТОСТЕБЕЛЬНЫЕ</a:t>
            </a: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u="sng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Есть:</a:t>
            </a: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стебель</a:t>
            </a: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-листья</a:t>
            </a: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Корней нет (ризоиды)!!</a:t>
            </a: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(Кукушкин лён, сфагнум)</a:t>
            </a: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6563" y="1816796"/>
            <a:ext cx="8839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У мхов уже имеются </a:t>
            </a:r>
            <a:r>
              <a:rPr lang="ru-RU" sz="1600" u="sng" dirty="0"/>
              <a:t>два вида тканей</a:t>
            </a:r>
            <a:r>
              <a:rPr lang="ru-RU" sz="1600" dirty="0"/>
              <a:t>:</a:t>
            </a:r>
          </a:p>
          <a:p>
            <a:r>
              <a:rPr lang="ru-RU" sz="1600" dirty="0"/>
              <a:t> Это:</a:t>
            </a:r>
          </a:p>
          <a:p>
            <a:r>
              <a:rPr lang="ru-RU" sz="1600" dirty="0" smtClean="0"/>
              <a:t>- фотосинтезирующая </a:t>
            </a:r>
            <a:endParaRPr lang="ru-RU" sz="1600" dirty="0"/>
          </a:p>
          <a:p>
            <a:r>
              <a:rPr lang="ru-RU" sz="1600" dirty="0"/>
              <a:t>- основная.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3654" y="2967335"/>
            <a:ext cx="8740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/>
              <a:t>Размножение:</a:t>
            </a:r>
          </a:p>
          <a:p>
            <a:r>
              <a:rPr lang="ru-RU" sz="1600" dirty="0"/>
              <a:t>1. Бесполое</a:t>
            </a:r>
          </a:p>
          <a:p>
            <a:r>
              <a:rPr lang="ru-RU" sz="1600" dirty="0"/>
              <a:t>2. Половое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3204519" y="4794422"/>
            <a:ext cx="1606378" cy="68374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145427" y="4769709"/>
            <a:ext cx="1655805" cy="58488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35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8" grpId="0" animBg="1"/>
      <p:bldP spid="9" grpId="0" animBg="1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7957" y="253999"/>
            <a:ext cx="4942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Класс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Печёночные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мхи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9470" y="900330"/>
            <a:ext cx="8954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- очень </a:t>
            </a:r>
            <a:r>
              <a:rPr lang="ru-RU" sz="1600" dirty="0"/>
              <a:t>древние </a:t>
            </a:r>
            <a:r>
              <a:rPr lang="ru-RU" sz="1600" dirty="0" smtClean="0"/>
              <a:t>мхи. Наибольшее </a:t>
            </a:r>
            <a:r>
              <a:rPr lang="ru-RU" sz="1600" dirty="0"/>
              <a:t>количество их видов обитает в тропической зоне. Общее число разновидностей — более 6 тысяч.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9470" y="1485105"/>
            <a:ext cx="89545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- примитивные </a:t>
            </a:r>
            <a:r>
              <a:rPr lang="ru-RU" sz="1600" dirty="0"/>
              <a:t>мхи, тело которых представлено </a:t>
            </a:r>
            <a:r>
              <a:rPr lang="ru-RU" sz="1600" dirty="0" smtClean="0"/>
              <a:t>слоевищем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40" y="2203111"/>
            <a:ext cx="3627032" cy="3150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182" y="2238244"/>
            <a:ext cx="5206313" cy="3150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023653" y="1852416"/>
            <a:ext cx="17793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solidFill>
                  <a:schemeClr val="accent2">
                    <a:lumMod val="75000"/>
                  </a:schemeClr>
                </a:solidFill>
              </a:rPr>
              <a:t>Риччия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78011" y="1852416"/>
            <a:ext cx="15651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Маршанция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2551" y="5396535"/>
            <a:ext cx="9473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 smtClean="0"/>
              <a:t>сходство с водорослями</a:t>
            </a:r>
          </a:p>
          <a:p>
            <a:endParaRPr lang="ru-RU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280086" y="6072647"/>
            <a:ext cx="72657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-тело слоевище,</a:t>
            </a:r>
          </a:p>
          <a:p>
            <a:r>
              <a:rPr lang="ru-RU" sz="1600" dirty="0"/>
              <a:t>- ризоиды</a:t>
            </a:r>
          </a:p>
        </p:txBody>
      </p:sp>
    </p:spTree>
    <p:extLst>
      <p:ext uri="{BB962C8B-B14F-4D97-AF65-F5344CB8AC3E}">
        <p14:creationId xmlns:p14="http://schemas.microsoft.com/office/powerpoint/2010/main" val="140084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7827" y="205946"/>
            <a:ext cx="6137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Класс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Листостебельные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мхи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7794" y="852277"/>
            <a:ext cx="86662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Листостебельные мхи – самый многочисленный класс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 </a:t>
            </a:r>
            <a:r>
              <a:rPr lang="ru-RU" sz="1600" u="sng" dirty="0"/>
              <a:t>Растения состоят из</a:t>
            </a:r>
            <a:r>
              <a:rPr lang="ru-RU" sz="1600" dirty="0"/>
              <a:t>:</a:t>
            </a:r>
          </a:p>
          <a:p>
            <a:r>
              <a:rPr lang="ru-RU" sz="1600" dirty="0"/>
              <a:t>- стебля,</a:t>
            </a:r>
          </a:p>
          <a:p>
            <a:r>
              <a:rPr lang="ru-RU" sz="1600" dirty="0" smtClean="0"/>
              <a:t>-</a:t>
            </a:r>
            <a:r>
              <a:rPr lang="ru-RU" sz="1600" dirty="0"/>
              <a:t>листьев</a:t>
            </a:r>
            <a:r>
              <a:rPr lang="ru-RU" sz="1600" dirty="0" smtClean="0"/>
              <a:t>,</a:t>
            </a:r>
          </a:p>
          <a:p>
            <a:r>
              <a:rPr lang="ru-RU" sz="1600" dirty="0" smtClean="0"/>
              <a:t>-коробочки со спорами</a:t>
            </a:r>
            <a:endParaRPr lang="ru-RU" sz="1600" dirty="0"/>
          </a:p>
          <a:p>
            <a:r>
              <a:rPr lang="ru-RU" sz="1600" dirty="0"/>
              <a:t>- ризоидов</a:t>
            </a:r>
            <a:r>
              <a:rPr lang="ru-RU" dirty="0"/>
              <a:t>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653" y="1652496"/>
            <a:ext cx="4985535" cy="503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8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3459" y="214184"/>
            <a:ext cx="3468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Кукушкин лён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18" y="214184"/>
            <a:ext cx="3870836" cy="2754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 descr="https://cdn.discordapp.com/attachments/246096207523348481/601547659022434304/1870d18f323e6a85fc186d7fc0a61fd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140" y="3494733"/>
            <a:ext cx="3353744" cy="29233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810" y="748345"/>
            <a:ext cx="3132243" cy="3826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93" y="3234288"/>
            <a:ext cx="4501060" cy="3076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80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8259" y="510746"/>
            <a:ext cx="2998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Сфагнум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3611" y="880078"/>
            <a:ext cx="112199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-многолетнее растение;</a:t>
            </a:r>
          </a:p>
          <a:p>
            <a:r>
              <a:rPr lang="ru-RU" sz="1600" dirty="0"/>
              <a:t>-</a:t>
            </a:r>
            <a:r>
              <a:rPr lang="ru-RU" sz="1600" dirty="0" smtClean="0"/>
              <a:t>растёт </a:t>
            </a:r>
            <a:r>
              <a:rPr lang="ru-RU" sz="1600" dirty="0"/>
              <a:t>преимущественно на болотах, где образует сплошной </a:t>
            </a:r>
            <a:r>
              <a:rPr lang="ru-RU" sz="1600" dirty="0" smtClean="0"/>
              <a:t>покров;</a:t>
            </a:r>
          </a:p>
          <a:p>
            <a:r>
              <a:rPr lang="ru-RU" sz="1600" dirty="0" smtClean="0"/>
              <a:t>- </a:t>
            </a:r>
            <a:r>
              <a:rPr lang="ru-RU" sz="1600" u="sng" dirty="0" smtClean="0"/>
              <a:t>Стебли</a:t>
            </a:r>
            <a:r>
              <a:rPr lang="ru-RU" sz="1600" dirty="0" smtClean="0"/>
              <a:t> </a:t>
            </a:r>
            <a:r>
              <a:rPr lang="ru-RU" sz="1600" dirty="0"/>
              <a:t>у сфагнума ветвящиеся, плотно прижатые друг к </a:t>
            </a:r>
            <a:r>
              <a:rPr lang="ru-RU" sz="1600" dirty="0" smtClean="0"/>
              <a:t>другу;</a:t>
            </a:r>
          </a:p>
          <a:p>
            <a:r>
              <a:rPr lang="ru-RU" sz="1600" dirty="0" smtClean="0"/>
              <a:t>-</a:t>
            </a:r>
            <a:r>
              <a:rPr lang="ru-RU" sz="1600" u="sng" dirty="0" smtClean="0"/>
              <a:t>Листья </a:t>
            </a:r>
            <a:r>
              <a:rPr lang="ru-RU" sz="1600" u="sng" dirty="0"/>
              <a:t>состоят из</a:t>
            </a:r>
            <a:r>
              <a:rPr lang="ru-RU" sz="1600" dirty="0"/>
              <a:t>:</a:t>
            </a:r>
          </a:p>
          <a:p>
            <a:r>
              <a:rPr lang="ru-RU" sz="1600" dirty="0" smtClean="0"/>
              <a:t>1. живых </a:t>
            </a:r>
            <a:r>
              <a:rPr lang="ru-RU" sz="1600" dirty="0"/>
              <a:t>узких клеток, которые содержат </a:t>
            </a:r>
            <a:r>
              <a:rPr lang="ru-RU" sz="1600" dirty="0" smtClean="0"/>
              <a:t>хлоропласты;</a:t>
            </a:r>
            <a:endParaRPr lang="ru-RU" sz="1600" dirty="0"/>
          </a:p>
          <a:p>
            <a:r>
              <a:rPr lang="ru-RU" sz="1600" dirty="0" smtClean="0"/>
              <a:t>2. мёртвых</a:t>
            </a:r>
            <a:r>
              <a:rPr lang="ru-RU" sz="1600" dirty="0"/>
              <a:t>, прозрачных, крупных клеток, заполненных водой или воздухом. </a:t>
            </a:r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0066" y="414381"/>
            <a:ext cx="2493480" cy="2688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https://avatars.mds.yandex.net/get-zen_doc/2811422/pub_5fe484d2fc74c84dedfa0841_5fe48632b28ab778a734d134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1" y="3388785"/>
            <a:ext cx="3943715" cy="3065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785" y="3358159"/>
            <a:ext cx="4904062" cy="3065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https://upload.wikimedia.org/wikipedia/commons/thumb/9/97/Sphagnum_sp.jpg/1200px-Sphagnum_s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74" y="3699446"/>
            <a:ext cx="2530258" cy="2998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3611" y="2331308"/>
            <a:ext cx="8176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- на </a:t>
            </a:r>
            <a:r>
              <a:rPr lang="ru-RU" sz="1600" dirty="0"/>
              <a:t>самой верхушке стебля располагается </a:t>
            </a:r>
            <a:r>
              <a:rPr lang="ru-RU" sz="1600" u="sng" dirty="0"/>
              <a:t>к</a:t>
            </a:r>
            <a:r>
              <a:rPr lang="ru-RU" sz="1600" u="sng" dirty="0" smtClean="0"/>
              <a:t>оробочка</a:t>
            </a:r>
            <a:r>
              <a:rPr lang="ru-RU" sz="1600" dirty="0"/>
              <a:t>— в ней формируются и развиваются споры, предназначенные для размножения растения.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3611" y="2828836"/>
            <a:ext cx="88803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-Ризоидов у сфагнума НЕТ!!! В болотах этот мох свободно плавает на поверхности воды. </a:t>
            </a:r>
          </a:p>
          <a:p>
            <a:r>
              <a:rPr lang="ru-RU" sz="1600" dirty="0"/>
              <a:t>Отмершие части оседают на дно, образуя полезное ископаемое –ТОРФ.</a:t>
            </a:r>
          </a:p>
        </p:txBody>
      </p:sp>
    </p:spTree>
    <p:extLst>
      <p:ext uri="{BB962C8B-B14F-4D97-AF65-F5344CB8AC3E}">
        <p14:creationId xmlns:p14="http://schemas.microsoft.com/office/powerpoint/2010/main" val="36458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19" y="216469"/>
            <a:ext cx="3389670" cy="4938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8281" y="617837"/>
            <a:ext cx="8979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- регулировка водного </a:t>
            </a:r>
            <a:r>
              <a:rPr lang="ru-RU" sz="1600" dirty="0"/>
              <a:t>баланса различных ландшафтов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8281" y="987169"/>
            <a:ext cx="8995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</a:t>
            </a:r>
            <a:r>
              <a:rPr lang="ru-RU" sz="1600" dirty="0" smtClean="0"/>
              <a:t>мхи </a:t>
            </a:r>
            <a:r>
              <a:rPr lang="ru-RU" sz="1600" dirty="0"/>
              <a:t>активно поглощают углекислый газ и выделяют </a:t>
            </a:r>
            <a:r>
              <a:rPr lang="ru-RU" sz="1600" dirty="0" smtClean="0"/>
              <a:t>кислород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8281" y="1325718"/>
            <a:ext cx="4356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- </a:t>
            </a:r>
            <a:r>
              <a:rPr lang="ru-RU" sz="1600" dirty="0" smtClean="0"/>
              <a:t>являются </a:t>
            </a:r>
            <a:r>
              <a:rPr lang="ru-RU" sz="1600" dirty="0"/>
              <a:t>объектом пищи для </a:t>
            </a:r>
            <a:r>
              <a:rPr lang="ru-RU" sz="1600" dirty="0" smtClean="0"/>
              <a:t>животных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0660" y="1633382"/>
            <a:ext cx="7288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</a:t>
            </a:r>
            <a:r>
              <a:rPr lang="ru-RU" sz="1600" dirty="0" smtClean="0"/>
              <a:t>являются убежищем для животных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0661" y="1944130"/>
            <a:ext cx="89133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- из </a:t>
            </a:r>
            <a:r>
              <a:rPr lang="ru-RU" sz="1600" dirty="0"/>
              <a:t>некоторых видов мхов можно создавать косметические средства.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0660" y="2221011"/>
            <a:ext cx="9308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</a:t>
            </a:r>
            <a:r>
              <a:rPr lang="ru-RU" sz="1600" dirty="0" smtClean="0"/>
              <a:t>после </a:t>
            </a:r>
            <a:r>
              <a:rPr lang="ru-RU" sz="1600" dirty="0"/>
              <a:t>отмирания дают залежи </a:t>
            </a:r>
            <a:r>
              <a:rPr lang="ru-RU" sz="1600" b="1" dirty="0"/>
              <a:t>торфа</a:t>
            </a:r>
            <a:r>
              <a:rPr lang="ru-RU" sz="1600" dirty="0"/>
              <a:t>, который необходим в производстве пластмасс, смол, карболовой кислоты, используется как топливо или удобрение</a:t>
            </a:r>
            <a:r>
              <a:rPr lang="ru-RU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0658" y="2867342"/>
            <a:ext cx="78227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- поддерживают </a:t>
            </a:r>
            <a:r>
              <a:rPr lang="ru-RU" sz="1600" dirty="0"/>
              <a:t>целостность грунта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0658" y="3144223"/>
            <a:ext cx="93087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- сфагновые </a:t>
            </a:r>
            <a:r>
              <a:rPr lang="ru-RU" sz="1600" dirty="0"/>
              <a:t>мхи также применяются в качестве перевязочных материалов, особенно в полевых условиях. Это хороший антисептик, останавливающий течение крови. Такой мох может заменить даже вату</a:t>
            </a:r>
            <a:r>
              <a:rPr lang="ru-RU" dirty="0"/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0658" y="3909094"/>
            <a:ext cx="7652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- в </a:t>
            </a:r>
            <a:r>
              <a:rPr lang="ru-RU" sz="1600" dirty="0"/>
              <a:t>строительной сфере мох благодаря теплоизоляционным свойствам можно использовать как натуральный утеплитель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68346" y="4621427"/>
            <a:ext cx="31205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Отрицательное значение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30658" y="4990759"/>
            <a:ext cx="90039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r>
              <a:rPr lang="ru-RU" sz="1600" dirty="0" smtClean="0"/>
              <a:t>мох </a:t>
            </a:r>
            <a:r>
              <a:rPr lang="ru-RU" sz="1600" dirty="0"/>
              <a:t>полностью укрывает землю в местах роста, что приводит к накоплению влаги и заболачиванию территории. Таким образом, прорастание другой растительности становится невозможным</a:t>
            </a:r>
          </a:p>
        </p:txBody>
      </p:sp>
    </p:spTree>
    <p:extLst>
      <p:ext uri="{BB962C8B-B14F-4D97-AF65-F5344CB8AC3E}">
        <p14:creationId xmlns:p14="http://schemas.microsoft.com/office/powerpoint/2010/main" val="69829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217</TotalTime>
  <Words>430</Words>
  <Application>Microsoft Office PowerPoint</Application>
  <PresentationFormat>Широкоэкранный</PresentationFormat>
  <Paragraphs>72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Trebuchet MS</vt:lpstr>
      <vt:lpstr>Wingdings 3</vt:lpstr>
      <vt:lpstr>Грань</vt:lpstr>
      <vt:lpstr>ЦАРСТВО РАСТЕНИЯ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Nikita</dc:creator>
  <cp:lastModifiedBy>Nikita</cp:lastModifiedBy>
  <cp:revision>29</cp:revision>
  <dcterms:created xsi:type="dcterms:W3CDTF">2021-12-18T14:03:25Z</dcterms:created>
  <dcterms:modified xsi:type="dcterms:W3CDTF">2022-10-28T14:08:20Z</dcterms:modified>
</cp:coreProperties>
</file>