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1CE"/>
    <a:srgbClr val="57D026"/>
    <a:srgbClr val="A3E987"/>
    <a:srgbClr val="4BD0FF"/>
    <a:srgbClr val="7DE056"/>
    <a:srgbClr val="DC1281"/>
    <a:srgbClr val="E7FFE7"/>
    <a:srgbClr val="CEF3BF"/>
    <a:srgbClr val="B4F4F6"/>
    <a:srgbClr val="3CA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83" d="100"/>
          <a:sy n="83" d="100"/>
        </p:scale>
        <p:origin x="475" y="72"/>
      </p:cViewPr>
      <p:guideLst>
        <p:guide orient="horz" pos="365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215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5B4C-BE24-4278-999C-61AE20114D9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C30F0-C28D-4F44-938B-16CF3FCEE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2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2976A-08C1-4F2B-9CCB-6A688755F6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2976A-08C1-4F2B-9CCB-6A688755F6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6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2976A-08C1-4F2B-9CCB-6A688755F6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5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7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4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9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7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485B-C23F-4F41-B507-5012B3A921C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4CAA-B5EF-4437-8824-8619B0CBD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4032448" cy="2016224"/>
          </a:xfrm>
        </p:spPr>
        <p:txBody>
          <a:bodyPr>
            <a:normAutofit/>
          </a:bodyPr>
          <a:lstStyle/>
          <a:p>
            <a:pPr algn="just">
              <a:lnSpc>
                <a:spcPct val="106000"/>
              </a:lnSpc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  в форме субсидий государственными общеобразовательными организациями Санкт-Петербурга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6016" y="1556792"/>
            <a:ext cx="410445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ПРОФОРИЕНТАЦИОННОЕ ПРОСТРАНСТВО </a:t>
            </a:r>
            <a:b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РАЗВИТИЯ КОМПЕТЕНЦИЙ У ШКОЛЬНИКОВ </a:t>
            </a:r>
            <a:b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В ОБЛАСТИ БЕЗОПАСНОЙ ЖИЗНЕДЕЯТЕЛЬНОСТИ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E868B-7BE2-4C3A-B6F3-D6AF5B2473BC}"/>
              </a:ext>
            </a:extLst>
          </p:cNvPr>
          <p:cNvSpPr txBox="1"/>
          <p:nvPr/>
        </p:nvSpPr>
        <p:spPr>
          <a:xfrm>
            <a:off x="5940152" y="6309320"/>
            <a:ext cx="288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6521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86" y="188640"/>
            <a:ext cx="8229600" cy="53624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ОЖИДАЕМЫЕ РЕЗУЛЬТАТЫ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157332"/>
            <a:ext cx="8353176" cy="50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38138" y="188640"/>
            <a:ext cx="560201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ОБОСНОВАНИЕ ЗНАЧИМОСТИ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5415"/>
            <a:ext cx="8624468" cy="45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09242" y="136203"/>
            <a:ext cx="374479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ЦЕЛЬ И ЗАДАЧИ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28154-B356-49A1-BC69-9F47BE47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354807" cy="6312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6F390-127C-42D4-BB12-E4C50D9E33A5}"/>
              </a:ext>
            </a:extLst>
          </p:cNvPr>
          <p:cNvSpPr txBox="1"/>
          <p:nvPr/>
        </p:nvSpPr>
        <p:spPr>
          <a:xfrm>
            <a:off x="4355976" y="1052736"/>
            <a:ext cx="30243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n w="3175">
                  <a:noFill/>
                </a:ln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Создание на базе школы инновационной гуманитарно-технологической инфраструктуры для повышения качества знаний и развитию компетенций в области личной и техносферной  безопасности на основе междисциплинарного взаимодействия</a:t>
            </a:r>
            <a:endParaRPr lang="ru-RU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116632"/>
            <a:ext cx="596205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Школа Без Опасности</a:t>
            </a: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08E26261-143E-44E6-B5AF-E517985F2074}"/>
              </a:ext>
            </a:extLst>
          </p:cNvPr>
          <p:cNvSpPr/>
          <p:nvPr/>
        </p:nvSpPr>
        <p:spPr>
          <a:xfrm>
            <a:off x="187924" y="1043304"/>
            <a:ext cx="2814492" cy="3617561"/>
          </a:xfrm>
          <a:prstGeom prst="roundRect">
            <a:avLst/>
          </a:prstGeom>
          <a:gradFill>
            <a:gsLst>
              <a:gs pos="100000">
                <a:srgbClr val="50DE57"/>
              </a:gs>
              <a:gs pos="50000">
                <a:srgbClr val="43F76E"/>
              </a:gs>
              <a:gs pos="0">
                <a:srgbClr val="2A7A32"/>
              </a:gs>
            </a:gsLst>
          </a:gra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8" name="Надпись 1">
            <a:extLst>
              <a:ext uri="{FF2B5EF4-FFF2-40B4-BE49-F238E27FC236}">
                <a16:creationId xmlns:a16="http://schemas.microsoft.com/office/drawing/2014/main" id="{4636D521-5C93-47E1-89AD-C2E3043541D6}"/>
              </a:ext>
            </a:extLst>
          </p:cNvPr>
          <p:cNvSpPr txBox="1"/>
          <p:nvPr/>
        </p:nvSpPr>
        <p:spPr>
          <a:xfrm>
            <a:off x="445187" y="1441463"/>
            <a:ext cx="2879531" cy="4113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57150">
              <a:bevelT w="38100" h="38100" prst="angle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3175">
                  <a:solidFill>
                    <a:schemeClr val="tx1">
                      <a:alpha val="30000"/>
                    </a:schemeClr>
                  </a:solidFill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Школа Без Опасности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F483F66A-D545-4FEB-9C93-B8ECD8E6B202}"/>
              </a:ext>
            </a:extLst>
          </p:cNvPr>
          <p:cNvSpPr/>
          <p:nvPr/>
        </p:nvSpPr>
        <p:spPr>
          <a:xfrm>
            <a:off x="386016" y="2199997"/>
            <a:ext cx="2371703" cy="1965900"/>
          </a:xfrm>
          <a:prstGeom prst="rtTriangle">
            <a:avLst/>
          </a:prstGeom>
          <a:solidFill>
            <a:srgbClr val="FFC000"/>
          </a:solidFill>
          <a:effectLst>
            <a:outerShdw blurRad="25400" dist="63500" dir="81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morning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23B21726-E878-4EFE-B213-118B0BEBB9CE}"/>
              </a:ext>
            </a:extLst>
          </p:cNvPr>
          <p:cNvSpPr/>
          <p:nvPr/>
        </p:nvSpPr>
        <p:spPr>
          <a:xfrm rot="10800000">
            <a:off x="445187" y="2080696"/>
            <a:ext cx="2371703" cy="1965513"/>
          </a:xfrm>
          <a:prstGeom prst="rtTriangle">
            <a:avLst/>
          </a:prstGeom>
          <a:solidFill>
            <a:srgbClr val="A4E23E"/>
          </a:solidFill>
          <a:effectLst>
            <a:outerShdw blurRad="25400" dist="63500" dir="810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morning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Надпись 12">
            <a:extLst>
              <a:ext uri="{FF2B5EF4-FFF2-40B4-BE49-F238E27FC236}">
                <a16:creationId xmlns:a16="http://schemas.microsoft.com/office/drawing/2014/main" id="{CC86CEC4-49C3-4697-B60C-B81DF2EC2AB8}"/>
              </a:ext>
            </a:extLst>
          </p:cNvPr>
          <p:cNvSpPr txBox="1"/>
          <p:nvPr/>
        </p:nvSpPr>
        <p:spPr>
          <a:xfrm rot="2328127">
            <a:off x="1078052" y="2282988"/>
            <a:ext cx="1970836" cy="8783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n w="6604" cap="flat" cmpd="sng" algn="ctr">
                  <a:solidFill>
                    <a:srgbClr val="76717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13">
            <a:extLst>
              <a:ext uri="{FF2B5EF4-FFF2-40B4-BE49-F238E27FC236}">
                <a16:creationId xmlns:a16="http://schemas.microsoft.com/office/drawing/2014/main" id="{E6F8318D-391B-4DA7-ABE6-A3E349FC4001}"/>
              </a:ext>
            </a:extLst>
          </p:cNvPr>
          <p:cNvSpPr txBox="1"/>
          <p:nvPr/>
        </p:nvSpPr>
        <p:spPr>
          <a:xfrm rot="2374750">
            <a:off x="203360" y="3006569"/>
            <a:ext cx="1970836" cy="87838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n w="6604" cap="flat" cmpd="sng" algn="ctr">
                  <a:solidFill>
                    <a:srgbClr val="76717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rgbClr val="80B13D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Техносферная</a:t>
            </a:r>
            <a:r>
              <a:rPr lang="ru-RU" sz="2200" b="1" dirty="0">
                <a:ln w="6604" cap="flat" cmpd="sng" algn="ctr">
                  <a:solidFill>
                    <a:srgbClr val="76717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6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безопасность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верх-вниз 12">
            <a:extLst>
              <a:ext uri="{FF2B5EF4-FFF2-40B4-BE49-F238E27FC236}">
                <a16:creationId xmlns:a16="http://schemas.microsoft.com/office/drawing/2014/main" id="{BA0826ED-C8C3-434B-918B-9C145C10476D}"/>
              </a:ext>
            </a:extLst>
          </p:cNvPr>
          <p:cNvSpPr/>
          <p:nvPr/>
        </p:nvSpPr>
        <p:spPr>
          <a:xfrm rot="2392551">
            <a:off x="1381536" y="2932525"/>
            <a:ext cx="546653" cy="423177"/>
          </a:xfrm>
          <a:prstGeom prst="upDownArrow">
            <a:avLst>
              <a:gd name="adj1" fmla="val 28571"/>
              <a:gd name="adj2" fmla="val 31250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95E4185-6B4D-4F08-9282-88EEF3C94840}"/>
              </a:ext>
            </a:extLst>
          </p:cNvPr>
          <p:cNvSpPr/>
          <p:nvPr/>
        </p:nvSpPr>
        <p:spPr>
          <a:xfrm>
            <a:off x="3094731" y="1244129"/>
            <a:ext cx="1185127" cy="2907183"/>
          </a:xfrm>
          <a:prstGeom prst="rightArrow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4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Надпись 24">
            <a:extLst>
              <a:ext uri="{FF2B5EF4-FFF2-40B4-BE49-F238E27FC236}">
                <a16:creationId xmlns:a16="http://schemas.microsoft.com/office/drawing/2014/main" id="{0596B75D-EE6A-4197-946F-081E8A66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67" y="1996017"/>
            <a:ext cx="661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Прямоугольник: загнутый угол 40">
            <a:extLst>
              <a:ext uri="{FF2B5EF4-FFF2-40B4-BE49-F238E27FC236}">
                <a16:creationId xmlns:a16="http://schemas.microsoft.com/office/drawing/2014/main" id="{A2B480F2-3832-4A4D-96BA-2DF50A37DAAC}"/>
              </a:ext>
            </a:extLst>
          </p:cNvPr>
          <p:cNvSpPr/>
          <p:nvPr/>
        </p:nvSpPr>
        <p:spPr>
          <a:xfrm flipV="1">
            <a:off x="2666506" y="4735682"/>
            <a:ext cx="3289877" cy="2002677"/>
          </a:xfrm>
          <a:prstGeom prst="foldedCorner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0CCD954-EC91-48CD-8E37-9D3C92B8E48D}"/>
              </a:ext>
            </a:extLst>
          </p:cNvPr>
          <p:cNvGrpSpPr/>
          <p:nvPr/>
        </p:nvGrpSpPr>
        <p:grpSpPr>
          <a:xfrm>
            <a:off x="6027148" y="4887339"/>
            <a:ext cx="2699965" cy="1782414"/>
            <a:chOff x="0" y="0"/>
            <a:chExt cx="3019425" cy="1782414"/>
          </a:xfrm>
        </p:grpSpPr>
        <p:sp>
          <p:nvSpPr>
            <p:cNvPr id="16" name="Стрелка: влево-вверх 15">
              <a:extLst>
                <a:ext uri="{FF2B5EF4-FFF2-40B4-BE49-F238E27FC236}">
                  <a16:creationId xmlns:a16="http://schemas.microsoft.com/office/drawing/2014/main" id="{622E2275-AC31-41AB-AB68-1939939FF9BF}"/>
                </a:ext>
              </a:extLst>
            </p:cNvPr>
            <p:cNvSpPr/>
            <p:nvPr/>
          </p:nvSpPr>
          <p:spPr>
            <a:xfrm>
              <a:off x="0" y="0"/>
              <a:ext cx="3019425" cy="1581150"/>
            </a:xfrm>
            <a:prstGeom prst="leftUpArrow">
              <a:avLst>
                <a:gd name="adj1" fmla="val 46607"/>
                <a:gd name="adj2" fmla="val 31004"/>
                <a:gd name="adj3" fmla="val 15702"/>
              </a:avLst>
            </a:prstGeom>
            <a:gradFill>
              <a:gsLst>
                <a:gs pos="0">
                  <a:srgbClr val="461C1B"/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rgbClr val="D1A5A3"/>
                </a:gs>
              </a:gsLst>
              <a:lin ang="5400000" scaled="0"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08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7" name="Надпись 27">
              <a:extLst>
                <a:ext uri="{FF2B5EF4-FFF2-40B4-BE49-F238E27FC236}">
                  <a16:creationId xmlns:a16="http://schemas.microsoft.com/office/drawing/2014/main" id="{FB93725A-3ADE-40E9-8D8C-3DD02FAFA84E}"/>
                </a:ext>
              </a:extLst>
            </p:cNvPr>
            <p:cNvSpPr txBox="1"/>
            <p:nvPr/>
          </p:nvSpPr>
          <p:spPr>
            <a:xfrm>
              <a:off x="106701" y="788488"/>
              <a:ext cx="2726885" cy="99392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ln w="6731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dist="38100" dir="2700000" algn="bl">
                      <a:schemeClr val="accent5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ВУЗы, </a:t>
              </a:r>
              <a:r>
                <a:rPr lang="ru-RU" sz="2800" b="1" dirty="0" err="1">
                  <a:ln w="6731" cap="flat" cmpd="sng" algn="ctr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dist="38100" dir="2700000" algn="bl">
                      <a:schemeClr val="accent5"/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ССУЗы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Надпись 31">
            <a:extLst>
              <a:ext uri="{FF2B5EF4-FFF2-40B4-BE49-F238E27FC236}">
                <a16:creationId xmlns:a16="http://schemas.microsoft.com/office/drawing/2014/main" id="{F3D6E0F5-13CC-4F1A-B7E9-B32575A5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733" y="4838635"/>
            <a:ext cx="3295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3CAC48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Навигатор профессий  безопасности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3CAC48"/>
              </a:solidFill>
              <a:effectLst/>
              <a:latin typeface="Arial Black" panose="020B0A04020102020204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785BDAA-6421-4341-8610-4D68A84EDFA5}"/>
              </a:ext>
            </a:extLst>
          </p:cNvPr>
          <p:cNvGrpSpPr/>
          <p:nvPr/>
        </p:nvGrpSpPr>
        <p:grpSpPr>
          <a:xfrm>
            <a:off x="4013470" y="674260"/>
            <a:ext cx="5196113" cy="4138744"/>
            <a:chOff x="-710682" y="295558"/>
            <a:chExt cx="5196117" cy="4138745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2F042DC-4251-4BE4-9DDC-C9C136CD57C8}"/>
                </a:ext>
              </a:extLst>
            </p:cNvPr>
            <p:cNvGrpSpPr/>
            <p:nvPr/>
          </p:nvGrpSpPr>
          <p:grpSpPr>
            <a:xfrm>
              <a:off x="-710682" y="295558"/>
              <a:ext cx="5196117" cy="4138745"/>
              <a:chOff x="-751058" y="316776"/>
              <a:chExt cx="5491316" cy="4435856"/>
            </a:xfrm>
          </p:grpSpPr>
          <p:sp>
            <p:nvSpPr>
              <p:cNvPr id="24" name="Солнце 23">
                <a:extLst>
                  <a:ext uri="{FF2B5EF4-FFF2-40B4-BE49-F238E27FC236}">
                    <a16:creationId xmlns:a16="http://schemas.microsoft.com/office/drawing/2014/main" id="{8C1288FF-5D10-4C7F-BF1B-95135CF7D407}"/>
                  </a:ext>
                </a:extLst>
              </p:cNvPr>
              <p:cNvSpPr/>
              <p:nvPr/>
            </p:nvSpPr>
            <p:spPr>
              <a:xfrm rot="1458724">
                <a:off x="448768" y="747642"/>
                <a:ext cx="3566410" cy="3495078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prst="slope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sp>
            <p:nvSpPr>
              <p:cNvPr id="26" name="Надпись 3">
                <a:extLst>
                  <a:ext uri="{FF2B5EF4-FFF2-40B4-BE49-F238E27FC236}">
                    <a16:creationId xmlns:a16="http://schemas.microsoft.com/office/drawing/2014/main" id="{1217A47A-3811-434E-9ECF-E09C4BDCFD1B}"/>
                  </a:ext>
                </a:extLst>
              </p:cNvPr>
              <p:cNvSpPr txBox="1"/>
              <p:nvPr/>
            </p:nvSpPr>
            <p:spPr>
              <a:xfrm>
                <a:off x="314108" y="316776"/>
                <a:ext cx="1519542" cy="637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Конференции</a:t>
                </a:r>
                <a:endParaRPr lang="ru-RU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 семинары</a:t>
                </a:r>
                <a:endParaRPr lang="ru-RU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Надпись 4">
                <a:extLst>
                  <a:ext uri="{FF2B5EF4-FFF2-40B4-BE49-F238E27FC236}">
                    <a16:creationId xmlns:a16="http://schemas.microsoft.com/office/drawing/2014/main" id="{0A1BF2AE-DF15-4B56-8ECB-1758BF755790}"/>
                  </a:ext>
                </a:extLst>
              </p:cNvPr>
              <p:cNvSpPr txBox="1"/>
              <p:nvPr/>
            </p:nvSpPr>
            <p:spPr>
              <a:xfrm>
                <a:off x="2789505" y="406421"/>
                <a:ext cx="1573887" cy="637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Коллаборации</a:t>
                </a:r>
              </a:p>
              <a:p>
                <a:pPr algn="ctr"/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1400" b="1" dirty="0" err="1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хокатоны</a:t>
                </a: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ru-RU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Надпись 5">
                <a:extLst>
                  <a:ext uri="{FF2B5EF4-FFF2-40B4-BE49-F238E27FC236}">
                    <a16:creationId xmlns:a16="http://schemas.microsoft.com/office/drawing/2014/main" id="{6291CFEB-814A-4CCA-8633-DCCDA443A0FF}"/>
                  </a:ext>
                </a:extLst>
              </p:cNvPr>
              <p:cNvSpPr txBox="1"/>
              <p:nvPr/>
            </p:nvSpPr>
            <p:spPr>
              <a:xfrm>
                <a:off x="3297001" y="1345563"/>
                <a:ext cx="1443257" cy="646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Олимпиады по БЖ и ИКТ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Надпись 6">
                <a:extLst>
                  <a:ext uri="{FF2B5EF4-FFF2-40B4-BE49-F238E27FC236}">
                    <a16:creationId xmlns:a16="http://schemas.microsoft.com/office/drawing/2014/main" id="{4F9BE2BF-52EE-4A70-ABB2-2D1AD7C2E4E9}"/>
                  </a:ext>
                </a:extLst>
              </p:cNvPr>
              <p:cNvSpPr txBox="1"/>
              <p:nvPr/>
            </p:nvSpPr>
            <p:spPr>
              <a:xfrm>
                <a:off x="2911321" y="3262314"/>
                <a:ext cx="1798486" cy="646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Обучающие игры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2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Надпись 7">
                <a:extLst>
                  <a:ext uri="{FF2B5EF4-FFF2-40B4-BE49-F238E27FC236}">
                    <a16:creationId xmlns:a16="http://schemas.microsoft.com/office/drawing/2014/main" id="{59B9FAFD-C2A6-46DC-A46A-CE4E5F7E1839}"/>
                  </a:ext>
                </a:extLst>
              </p:cNvPr>
              <p:cNvSpPr txBox="1"/>
              <p:nvPr/>
            </p:nvSpPr>
            <p:spPr>
              <a:xfrm>
                <a:off x="2646159" y="4115555"/>
                <a:ext cx="1573886" cy="637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Работа с ИТ-платформами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2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Надпись 8">
                <a:extLst>
                  <a:ext uri="{FF2B5EF4-FFF2-40B4-BE49-F238E27FC236}">
                    <a16:creationId xmlns:a16="http://schemas.microsoft.com/office/drawing/2014/main" id="{0DDCC7C3-86F2-474A-9A7E-5AB369874890}"/>
                  </a:ext>
                </a:extLst>
              </p:cNvPr>
              <p:cNvSpPr txBox="1"/>
              <p:nvPr/>
            </p:nvSpPr>
            <p:spPr>
              <a:xfrm>
                <a:off x="-219081" y="4043730"/>
                <a:ext cx="2104843" cy="637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Программы ДО по программированию 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2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Надпись 9">
                <a:extLst>
                  <a:ext uri="{FF2B5EF4-FFF2-40B4-BE49-F238E27FC236}">
                    <a16:creationId xmlns:a16="http://schemas.microsoft.com/office/drawing/2014/main" id="{6F00E2D9-4675-40D7-9E5D-34ABF9C1B757}"/>
                  </a:ext>
                </a:extLst>
              </p:cNvPr>
              <p:cNvSpPr txBox="1"/>
              <p:nvPr/>
            </p:nvSpPr>
            <p:spPr>
              <a:xfrm>
                <a:off x="-707638" y="2958976"/>
                <a:ext cx="1557050" cy="837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Создание </a:t>
                </a:r>
                <a:r>
                  <a:rPr lang="ru-RU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методических</a:t>
                </a: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материалов 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Надпись 16">
                <a:extLst>
                  <a:ext uri="{FF2B5EF4-FFF2-40B4-BE49-F238E27FC236}">
                    <a16:creationId xmlns:a16="http://schemas.microsoft.com/office/drawing/2014/main" id="{3B01EF25-6097-4AF1-A6A0-41E48AF9D1DF}"/>
                  </a:ext>
                </a:extLst>
              </p:cNvPr>
              <p:cNvSpPr txBox="1"/>
              <p:nvPr/>
            </p:nvSpPr>
            <p:spPr>
              <a:xfrm>
                <a:off x="-751058" y="1120278"/>
                <a:ext cx="1776173" cy="637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Наставничество и </a:t>
                </a:r>
                <a:r>
                  <a:rPr lang="ru-RU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са</a:t>
                </a:r>
                <a:r>
                  <a:rPr lang="ru-RU" sz="1400" b="1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мообучение</a:t>
                </a:r>
                <a:endPara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ru-RU" sz="1200" b="1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Месяц 21">
              <a:extLst>
                <a:ext uri="{FF2B5EF4-FFF2-40B4-BE49-F238E27FC236}">
                  <a16:creationId xmlns:a16="http://schemas.microsoft.com/office/drawing/2014/main" id="{BC89DF3D-494F-4028-8D94-F7059BB6C440}"/>
                </a:ext>
              </a:extLst>
            </p:cNvPr>
            <p:cNvSpPr/>
            <p:nvPr/>
          </p:nvSpPr>
          <p:spPr>
            <a:xfrm>
              <a:off x="1241180" y="1510407"/>
              <a:ext cx="942763" cy="1635295"/>
            </a:xfrm>
            <a:prstGeom prst="moon">
              <a:avLst>
                <a:gd name="adj" fmla="val 63271"/>
              </a:avLst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etal"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  <p:sp>
        <p:nvSpPr>
          <p:cNvPr id="34" name="Надпись 25">
            <a:extLst>
              <a:ext uri="{FF2B5EF4-FFF2-40B4-BE49-F238E27FC236}">
                <a16:creationId xmlns:a16="http://schemas.microsoft.com/office/drawing/2014/main" id="{BA6057C0-C6C9-4E25-9200-4CE3E75D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912" y="5195762"/>
            <a:ext cx="28446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Криптограф;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 БЛА;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Разработчик БД;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Киберследователь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Консультант по безопасности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личного профиля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др.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322BBC51-F388-4D18-869E-D0B1841F0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48D04B-2D1F-437C-82F5-57DCEB62BDB3}"/>
              </a:ext>
            </a:extLst>
          </p:cNvPr>
          <p:cNvSpPr txBox="1"/>
          <p:nvPr/>
        </p:nvSpPr>
        <p:spPr>
          <a:xfrm>
            <a:off x="6178538" y="2061541"/>
            <a:ext cx="381899" cy="142019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spc="-800" dirty="0">
                <a:latin typeface="Arial Black" panose="020B0A04020102020204" pitchFamily="34" charset="0"/>
                <a:cs typeface="Arial" panose="020B0604020202020204" pitchFamily="34" charset="0"/>
              </a:rPr>
              <a:t>ПАРТНЁРЫ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E9FA4D-E871-4CCE-9F99-B222F8A48FFB}"/>
              </a:ext>
            </a:extLst>
          </p:cNvPr>
          <p:cNvSpPr txBox="1"/>
          <p:nvPr/>
        </p:nvSpPr>
        <p:spPr>
          <a:xfrm>
            <a:off x="6811343" y="1806939"/>
            <a:ext cx="416717" cy="171746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spc="-800" dirty="0">
                <a:latin typeface="Arial Black" panose="020B0A04020102020204" pitchFamily="34" charset="0"/>
                <a:cs typeface="Arial" panose="020B0604020202020204" pitchFamily="34" charset="0"/>
              </a:rPr>
              <a:t>МЕРОПЕРИЯТИЯ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65D67CCC-AC0B-42B9-8382-375779EC66C2}"/>
              </a:ext>
            </a:extLst>
          </p:cNvPr>
          <p:cNvSpPr/>
          <p:nvPr/>
        </p:nvSpPr>
        <p:spPr>
          <a:xfrm rot="10800000">
            <a:off x="2228112" y="5379325"/>
            <a:ext cx="361856" cy="827281"/>
          </a:xfrm>
          <a:prstGeom prst="rightArrow">
            <a:avLst>
              <a:gd name="adj1" fmla="val 59233"/>
              <a:gd name="adj2" fmla="val 50000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4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4029350F-F242-490F-B7ED-90999BC6D94D}"/>
              </a:ext>
            </a:extLst>
          </p:cNvPr>
          <p:cNvSpPr/>
          <p:nvPr/>
        </p:nvSpPr>
        <p:spPr>
          <a:xfrm rot="16200000">
            <a:off x="988289" y="4513277"/>
            <a:ext cx="361856" cy="827281"/>
          </a:xfrm>
          <a:prstGeom prst="rightArrow">
            <a:avLst>
              <a:gd name="adj1" fmla="val 59233"/>
              <a:gd name="adj2" fmla="val 50000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44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6" name="Прямоугольник: усеченные противолежащие углы 45">
            <a:extLst>
              <a:ext uri="{FF2B5EF4-FFF2-40B4-BE49-F238E27FC236}">
                <a16:creationId xmlns:a16="http://schemas.microsoft.com/office/drawing/2014/main" id="{FBBCBDA9-01C7-461C-89E0-65D31FEA28A3}"/>
              </a:ext>
            </a:extLst>
          </p:cNvPr>
          <p:cNvSpPr/>
          <p:nvPr/>
        </p:nvSpPr>
        <p:spPr>
          <a:xfrm>
            <a:off x="137078" y="5186178"/>
            <a:ext cx="2052766" cy="1093771"/>
          </a:xfrm>
          <a:prstGeom prst="snip2DiagRect">
            <a:avLst/>
          </a:prstGeom>
          <a:solidFill>
            <a:srgbClr val="F3DF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9212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>
            <a:spLocks/>
          </p:cNvSpPr>
          <p:nvPr/>
        </p:nvSpPr>
        <p:spPr>
          <a:xfrm>
            <a:off x="111053" y="196585"/>
            <a:ext cx="324060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ОРГАНИЗАЦИОННО-ТЕХНОЛОГИЧЕСКИЕ РЕСУРСЫ</a:t>
            </a:r>
            <a:endParaRPr lang="ru-RU" sz="2000" b="1" dirty="0">
              <a:solidFill>
                <a:srgbClr val="3CAC48"/>
              </a:solidFill>
              <a:effectLst>
                <a:glow rad="76200">
                  <a:srgbClr val="57D026">
                    <a:alpha val="40000"/>
                  </a:srgbClr>
                </a:glow>
              </a:effectLst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0B1B1D4-FFC8-4207-9828-BFB4D62DD86C}"/>
              </a:ext>
            </a:extLst>
          </p:cNvPr>
          <p:cNvGrpSpPr/>
          <p:nvPr/>
        </p:nvGrpSpPr>
        <p:grpSpPr>
          <a:xfrm>
            <a:off x="1120168" y="364825"/>
            <a:ext cx="6903664" cy="6493175"/>
            <a:chOff x="539553" y="332656"/>
            <a:chExt cx="7056784" cy="663719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313F1C6-5EC5-40C9-9D51-02CE707D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3" y="332656"/>
              <a:ext cx="7056784" cy="6637191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433C206-2385-4678-9DF7-52FCF11826FB}"/>
                </a:ext>
              </a:extLst>
            </p:cNvPr>
            <p:cNvSpPr/>
            <p:nvPr/>
          </p:nvSpPr>
          <p:spPr>
            <a:xfrm rot="16200000">
              <a:off x="3265813" y="2794990"/>
              <a:ext cx="1697437" cy="16773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schemeClr val="bg1"/>
                  </a:solidFill>
                  <a:effectLst>
                    <a:glow rad="76200">
                      <a:srgbClr val="57D026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НАВИГАТОР  ПРОФЕССИЙ  БЕЗОПАСНОСТИ</a:t>
              </a:r>
              <a:endParaRPr lang="ru-RU" sz="2000" b="0" cap="none" spc="0" dirty="0">
                <a:ln w="0"/>
                <a:solidFill>
                  <a:schemeClr val="bg1"/>
                </a:solidFill>
                <a:effectLst>
                  <a:glow rad="76200">
                    <a:srgbClr val="57D026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34E87A-72CD-4969-A615-94639F6824A6}"/>
                </a:ext>
              </a:extLst>
            </p:cNvPr>
            <p:cNvSpPr txBox="1"/>
            <p:nvPr/>
          </p:nvSpPr>
          <p:spPr>
            <a:xfrm>
              <a:off x="1259634" y="1844824"/>
              <a:ext cx="1440160" cy="58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Мастер-класс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«Безопасность </a:t>
              </a:r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XXI</a:t>
              </a: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века»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80705-FE3C-4270-B530-937237E40307}"/>
                </a:ext>
              </a:extLst>
            </p:cNvPr>
            <p:cNvSpPr txBox="1"/>
            <p:nvPr/>
          </p:nvSpPr>
          <p:spPr>
            <a:xfrm>
              <a:off x="2771801" y="691792"/>
              <a:ext cx="1152128" cy="74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День открытых дверей для родителей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E4E82B-7E57-4B16-A939-D44F4B11B68A}"/>
                </a:ext>
              </a:extLst>
            </p:cNvPr>
            <p:cNvSpPr txBox="1"/>
            <p:nvPr/>
          </p:nvSpPr>
          <p:spPr>
            <a:xfrm>
              <a:off x="4243707" y="798831"/>
              <a:ext cx="1418996" cy="74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Практические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лабораторные работы ОП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4A7D60-65CC-47BE-B221-5122F2F00133}"/>
                </a:ext>
              </a:extLst>
            </p:cNvPr>
            <p:cNvSpPr txBox="1"/>
            <p:nvPr/>
          </p:nvSpPr>
          <p:spPr>
            <a:xfrm>
              <a:off x="2390596" y="5793782"/>
              <a:ext cx="1533333" cy="58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Игра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«Спасательная операция»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389F97-9DA6-4964-B10B-60ED7EC539C8}"/>
                </a:ext>
              </a:extLst>
            </p:cNvPr>
            <p:cNvSpPr txBox="1"/>
            <p:nvPr/>
          </p:nvSpPr>
          <p:spPr>
            <a:xfrm>
              <a:off x="1136781" y="4763704"/>
              <a:ext cx="1533333" cy="748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ПДО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«Работа БПЛА в обеспечении безопасности»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7B4F76-4061-4E7A-97DB-7F208EBCF41C}"/>
                </a:ext>
              </a:extLst>
            </p:cNvPr>
            <p:cNvSpPr txBox="1"/>
            <p:nvPr/>
          </p:nvSpPr>
          <p:spPr>
            <a:xfrm>
              <a:off x="584825" y="3373659"/>
              <a:ext cx="1533333" cy="58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БПЛА в учебно-полевых сборах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89CB77-95E3-4FBE-A9F5-2E463D8AF6A8}"/>
                </a:ext>
              </a:extLst>
            </p:cNvPr>
            <p:cNvSpPr txBox="1"/>
            <p:nvPr/>
          </p:nvSpPr>
          <p:spPr>
            <a:xfrm>
              <a:off x="5497981" y="1679074"/>
              <a:ext cx="1505809" cy="585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ПДО «Компьютерная грамотность»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34F73F-0766-482C-A8B3-F76F10D8459A}"/>
                </a:ext>
              </a:extLst>
            </p:cNvPr>
            <p:cNvSpPr txBox="1"/>
            <p:nvPr/>
          </p:nvSpPr>
          <p:spPr>
            <a:xfrm>
              <a:off x="5497981" y="4753488"/>
              <a:ext cx="1501128" cy="91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Проектная деятельность по использованию мобильных роботов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61D1A8-3FA0-413F-870C-C76C0F9B367C}"/>
                </a:ext>
              </a:extLst>
            </p:cNvPr>
            <p:cNvSpPr txBox="1"/>
            <p:nvPr/>
          </p:nvSpPr>
          <p:spPr>
            <a:xfrm>
              <a:off x="5956645" y="3177488"/>
              <a:ext cx="1519724" cy="912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ПДО «Юный спасатель»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Модуль «Техносферная безопасность»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0CE388-DDA0-441C-A0EB-F24640B7C757}"/>
                </a:ext>
              </a:extLst>
            </p:cNvPr>
            <p:cNvSpPr txBox="1"/>
            <p:nvPr/>
          </p:nvSpPr>
          <p:spPr>
            <a:xfrm>
              <a:off x="4140201" y="5662157"/>
              <a:ext cx="1418996" cy="107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Мастер-класс учащихся</a:t>
              </a:r>
            </a:p>
            <a:p>
              <a:pPr algn="ctr">
                <a:lnSpc>
                  <a:spcPct val="80000"/>
                </a:lnSpc>
              </a:pPr>
              <a:r>
                <a:rPr lang="ru-R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«Современные технологии  в сфере безопасности»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58FB9B-6097-47D1-962D-00CB3945FB8B}"/>
              </a:ext>
            </a:extLst>
          </p:cNvPr>
          <p:cNvSpPr txBox="1"/>
          <p:nvPr/>
        </p:nvSpPr>
        <p:spPr>
          <a:xfrm>
            <a:off x="99824" y="5688449"/>
            <a:ext cx="2958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ПДО – Программы дополнительного образования</a:t>
            </a:r>
          </a:p>
          <a:p>
            <a:r>
              <a:rPr lang="ru-RU" sz="1400" dirty="0"/>
              <a:t>БПЛА – Беспилотные летающие аппараты</a:t>
            </a:r>
          </a:p>
          <a:p>
            <a:r>
              <a:rPr lang="ru-RU" sz="1400" dirty="0"/>
              <a:t>ОП – 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36320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D70596-8440-41F4-AD8E-895F0DE0C247}"/>
              </a:ext>
            </a:extLst>
          </p:cNvPr>
          <p:cNvSpPr/>
          <p:nvPr/>
        </p:nvSpPr>
        <p:spPr>
          <a:xfrm>
            <a:off x="302840" y="4051337"/>
            <a:ext cx="4269160" cy="2448272"/>
          </a:xfrm>
          <a:prstGeom prst="rect">
            <a:avLst/>
          </a:prstGeom>
          <a:solidFill>
            <a:srgbClr val="57D0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2DAE01-42F2-48E3-80C6-467EB088233B}"/>
              </a:ext>
            </a:extLst>
          </p:cNvPr>
          <p:cNvSpPr/>
          <p:nvPr/>
        </p:nvSpPr>
        <p:spPr>
          <a:xfrm>
            <a:off x="325479" y="1340768"/>
            <a:ext cx="4269160" cy="2448272"/>
          </a:xfrm>
          <a:prstGeom prst="rect">
            <a:avLst/>
          </a:prstGeom>
          <a:solidFill>
            <a:srgbClr val="57D0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5B44C-3921-4AC4-A59F-C39E6387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44624"/>
            <a:ext cx="6069360" cy="796950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ПРОСТРАНСТВО ЛАБОРАТОРИЙ</a:t>
            </a:r>
            <a:endParaRPr lang="ru-RU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5C7AF-5518-4DFF-90C9-74C13967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0"/>
          <a:stretch/>
        </p:blipFill>
        <p:spPr>
          <a:xfrm>
            <a:off x="395536" y="1412776"/>
            <a:ext cx="4129046" cy="2304256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15D1D3-8B11-475D-A4F4-73DB1473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4129046" cy="225278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BE5B44C-3921-4AC4-A59F-C39E638760DC}"/>
              </a:ext>
            </a:extLst>
          </p:cNvPr>
          <p:cNvSpPr txBox="1">
            <a:spLocks/>
          </p:cNvSpPr>
          <p:nvPr/>
        </p:nvSpPr>
        <p:spPr>
          <a:xfrm>
            <a:off x="4860032" y="1950405"/>
            <a:ext cx="3407749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пространства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переговорной с целью работы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над проектами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«Личной безопасности»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BE5B44C-3921-4AC4-A59F-C39E638760DC}"/>
              </a:ext>
            </a:extLst>
          </p:cNvPr>
          <p:cNvSpPr txBox="1">
            <a:spLocks/>
          </p:cNvSpPr>
          <p:nvPr/>
        </p:nvSpPr>
        <p:spPr>
          <a:xfrm>
            <a:off x="4860032" y="4581128"/>
            <a:ext cx="374441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пространства лаборатории для размещения оборудования с целью работы над проектами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Техносферной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безопасности»</a:t>
            </a:r>
          </a:p>
        </p:txBody>
      </p:sp>
    </p:spTree>
    <p:extLst>
      <p:ext uri="{BB962C8B-B14F-4D97-AF65-F5344CB8AC3E}">
        <p14:creationId xmlns:p14="http://schemas.microsoft.com/office/powerpoint/2010/main" val="96891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188640"/>
            <a:ext cx="525683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МЕТОДИЧЕСКИЕ 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И КАДРОВЫЕ </a:t>
            </a:r>
            <a:b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/>
                <a:cs typeface="Arial" panose="020B0604020202020204" pitchFamily="34" charset="0"/>
              </a:rPr>
              <a:t>РЕСУРСЫ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34567"/>
            <a:ext cx="7071077" cy="62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2AF1107-6246-4300-9C94-A492B38AACC2}"/>
              </a:ext>
            </a:extLst>
          </p:cNvPr>
          <p:cNvCxnSpPr>
            <a:cxnSpLocks/>
            <a:stCxn id="35" idx="5"/>
            <a:endCxn id="3" idx="2"/>
          </p:cNvCxnSpPr>
          <p:nvPr/>
        </p:nvCxnSpPr>
        <p:spPr>
          <a:xfrm>
            <a:off x="1411363" y="3086063"/>
            <a:ext cx="3158555" cy="376981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89F3922-C47E-4858-A4F4-C80EFDBF1B0D}"/>
              </a:ext>
            </a:extLst>
          </p:cNvPr>
          <p:cNvCxnSpPr>
            <a:cxnSpLocks/>
            <a:stCxn id="7" idx="6"/>
            <a:endCxn id="3" idx="2"/>
          </p:cNvCxnSpPr>
          <p:nvPr/>
        </p:nvCxnSpPr>
        <p:spPr>
          <a:xfrm>
            <a:off x="3062246" y="6055886"/>
            <a:ext cx="1507672" cy="79999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A5A5A2DE-EB5B-48E2-8DD1-9713B6B12F6C}"/>
              </a:ext>
            </a:extLst>
          </p:cNvPr>
          <p:cNvCxnSpPr>
            <a:cxnSpLocks/>
            <a:stCxn id="26" idx="6"/>
            <a:endCxn id="3" idx="2"/>
          </p:cNvCxnSpPr>
          <p:nvPr/>
        </p:nvCxnSpPr>
        <p:spPr>
          <a:xfrm>
            <a:off x="2064992" y="4591415"/>
            <a:ext cx="2504926" cy="226446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A254C5B1-DBF1-4802-BFA6-89B18BBF8B18}"/>
              </a:ext>
            </a:extLst>
          </p:cNvPr>
          <p:cNvCxnSpPr>
            <a:cxnSpLocks/>
            <a:stCxn id="23" idx="5"/>
            <a:endCxn id="3" idx="2"/>
          </p:cNvCxnSpPr>
          <p:nvPr/>
        </p:nvCxnSpPr>
        <p:spPr>
          <a:xfrm>
            <a:off x="3152462" y="3806063"/>
            <a:ext cx="1417456" cy="304981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35686038-53EB-4C5C-B2FA-16F2A733C9DF}"/>
              </a:ext>
            </a:extLst>
          </p:cNvPr>
          <p:cNvCxnSpPr>
            <a:cxnSpLocks/>
            <a:stCxn id="38" idx="4"/>
            <a:endCxn id="3" idx="2"/>
          </p:cNvCxnSpPr>
          <p:nvPr/>
        </p:nvCxnSpPr>
        <p:spPr>
          <a:xfrm>
            <a:off x="3214660" y="2132150"/>
            <a:ext cx="1355258" cy="47237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0C34F1FC-6F0C-4E91-965F-71579A9C7E5D}"/>
              </a:ext>
            </a:extLst>
          </p:cNvPr>
          <p:cNvCxnSpPr>
            <a:cxnSpLocks/>
            <a:stCxn id="20" idx="4"/>
            <a:endCxn id="3" idx="2"/>
          </p:cNvCxnSpPr>
          <p:nvPr/>
        </p:nvCxnSpPr>
        <p:spPr>
          <a:xfrm flipH="1">
            <a:off x="4569918" y="3638792"/>
            <a:ext cx="2082" cy="321708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8D3EFABC-E710-4926-A838-654B7508B6CA}"/>
              </a:ext>
            </a:extLst>
          </p:cNvPr>
          <p:cNvCxnSpPr>
            <a:cxnSpLocks/>
            <a:stCxn id="41" idx="4"/>
            <a:endCxn id="3" idx="2"/>
          </p:cNvCxnSpPr>
          <p:nvPr/>
        </p:nvCxnSpPr>
        <p:spPr>
          <a:xfrm flipH="1">
            <a:off x="4569918" y="2132149"/>
            <a:ext cx="1330147" cy="472372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407016BF-EC51-4CE0-9CA4-3D0990A3E046}"/>
              </a:ext>
            </a:extLst>
          </p:cNvPr>
          <p:cNvCxnSpPr>
            <a:cxnSpLocks/>
            <a:stCxn id="44" idx="3"/>
            <a:endCxn id="3" idx="2"/>
          </p:cNvCxnSpPr>
          <p:nvPr/>
        </p:nvCxnSpPr>
        <p:spPr>
          <a:xfrm flipH="1">
            <a:off x="4569918" y="3086063"/>
            <a:ext cx="3171379" cy="376981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19E4474-72A9-4DFC-BB5A-F4D13DCC2C95}"/>
              </a:ext>
            </a:extLst>
          </p:cNvPr>
          <p:cNvCxnSpPr>
            <a:cxnSpLocks/>
            <a:stCxn id="14" idx="2"/>
            <a:endCxn id="3" idx="2"/>
          </p:cNvCxnSpPr>
          <p:nvPr/>
        </p:nvCxnSpPr>
        <p:spPr>
          <a:xfrm flipH="1">
            <a:off x="4569918" y="4684007"/>
            <a:ext cx="260379" cy="217187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EB769C3-147D-4336-8B12-36A3450D178B}"/>
              </a:ext>
            </a:extLst>
          </p:cNvPr>
          <p:cNvCxnSpPr>
            <a:cxnSpLocks/>
            <a:stCxn id="11" idx="6"/>
            <a:endCxn id="3" idx="2"/>
          </p:cNvCxnSpPr>
          <p:nvPr/>
        </p:nvCxnSpPr>
        <p:spPr>
          <a:xfrm>
            <a:off x="4300922" y="4687998"/>
            <a:ext cx="268996" cy="21678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F3EFBAB6-E5D2-4AD0-896B-B9C72BB63FFA}"/>
              </a:ext>
            </a:extLst>
          </p:cNvPr>
          <p:cNvCxnSpPr>
            <a:cxnSpLocks/>
            <a:stCxn id="32" idx="2"/>
            <a:endCxn id="3" idx="2"/>
          </p:cNvCxnSpPr>
          <p:nvPr/>
        </p:nvCxnSpPr>
        <p:spPr>
          <a:xfrm flipH="1">
            <a:off x="4569918" y="4676416"/>
            <a:ext cx="2650735" cy="217946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41E1EDC3-671A-4730-B081-5E521AB9A1A4}"/>
              </a:ext>
            </a:extLst>
          </p:cNvPr>
          <p:cNvCxnSpPr>
            <a:cxnSpLocks/>
            <a:stCxn id="29" idx="3"/>
            <a:endCxn id="3" idx="2"/>
          </p:cNvCxnSpPr>
          <p:nvPr/>
        </p:nvCxnSpPr>
        <p:spPr>
          <a:xfrm flipH="1">
            <a:off x="4569918" y="3978710"/>
            <a:ext cx="1564469" cy="28771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FC735A06-D9C9-4FF9-8AF9-7549B961AACF}"/>
              </a:ext>
            </a:extLst>
          </p:cNvPr>
          <p:cNvCxnSpPr>
            <a:cxnSpLocks/>
            <a:stCxn id="17" idx="2"/>
            <a:endCxn id="3" idx="2"/>
          </p:cNvCxnSpPr>
          <p:nvPr/>
        </p:nvCxnSpPr>
        <p:spPr>
          <a:xfrm flipH="1">
            <a:off x="4569918" y="6055886"/>
            <a:ext cx="1509754" cy="79999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73" y="58614"/>
            <a:ext cx="4839099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СЕТЕВЫЕ ПАРТНЕРЫ</a:t>
            </a:r>
          </a:p>
        </p:txBody>
      </p:sp>
      <p:sp>
        <p:nvSpPr>
          <p:cNvPr id="6" name="AutoShape 2" descr="МЧС России">
            <a:extLst>
              <a:ext uri="{FF2B5EF4-FFF2-40B4-BE49-F238E27FC236}">
                <a16:creationId xmlns:a16="http://schemas.microsoft.com/office/drawing/2014/main" id="{C03338B9-F6E0-44B3-AFD4-C4DD9C62F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Хорда 2">
            <a:extLst>
              <a:ext uri="{FF2B5EF4-FFF2-40B4-BE49-F238E27FC236}">
                <a16:creationId xmlns:a16="http://schemas.microsoft.com/office/drawing/2014/main" id="{6CBD521C-42A5-4232-82E7-F49426EFCE61}"/>
              </a:ext>
            </a:extLst>
          </p:cNvPr>
          <p:cNvSpPr/>
          <p:nvPr/>
        </p:nvSpPr>
        <p:spPr>
          <a:xfrm rot="6767025">
            <a:off x="3473485" y="5336984"/>
            <a:ext cx="2197030" cy="2197030"/>
          </a:xfrm>
          <a:prstGeom prst="chord">
            <a:avLst/>
          </a:prstGeom>
          <a:solidFill>
            <a:srgbClr val="57D026"/>
          </a:solidFill>
          <a:ln>
            <a:noFill/>
          </a:ln>
          <a:scene3d>
            <a:camera prst="orthographicFront"/>
            <a:lightRig rig="fla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F8B02B2-345B-467A-B0F5-ACC013F20E09}"/>
              </a:ext>
            </a:extLst>
          </p:cNvPr>
          <p:cNvSpPr/>
          <p:nvPr/>
        </p:nvSpPr>
        <p:spPr>
          <a:xfrm>
            <a:off x="1719544" y="5433184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2653240-8385-480B-8143-ED4EF8D10085}"/>
              </a:ext>
            </a:extLst>
          </p:cNvPr>
          <p:cNvSpPr/>
          <p:nvPr/>
        </p:nvSpPr>
        <p:spPr>
          <a:xfrm>
            <a:off x="1622246" y="533588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F38C3F6-AFDE-480B-9C4F-DCDAB8E5AB91}"/>
              </a:ext>
            </a:extLst>
          </p:cNvPr>
          <p:cNvSpPr/>
          <p:nvPr/>
        </p:nvSpPr>
        <p:spPr>
          <a:xfrm>
            <a:off x="2957944" y="4073619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7B1E09A-F564-4DFB-AB29-4C2B1CE9A02B}"/>
              </a:ext>
            </a:extLst>
          </p:cNvPr>
          <p:cNvSpPr/>
          <p:nvPr/>
        </p:nvSpPr>
        <p:spPr>
          <a:xfrm>
            <a:off x="2860922" y="3967998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5C00DD6-679F-4985-95D0-B3F3DD0C16EB}"/>
              </a:ext>
            </a:extLst>
          </p:cNvPr>
          <p:cNvSpPr/>
          <p:nvPr/>
        </p:nvSpPr>
        <p:spPr>
          <a:xfrm>
            <a:off x="4927594" y="4061304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B8ED8B0-083B-410E-94E6-62FF01818694}"/>
              </a:ext>
            </a:extLst>
          </p:cNvPr>
          <p:cNvSpPr/>
          <p:nvPr/>
        </p:nvSpPr>
        <p:spPr>
          <a:xfrm>
            <a:off x="4830297" y="3964007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23F34-E23E-4AB0-91F0-B72AF38D806A}"/>
              </a:ext>
            </a:extLst>
          </p:cNvPr>
          <p:cNvSpPr/>
          <p:nvPr/>
        </p:nvSpPr>
        <p:spPr>
          <a:xfrm>
            <a:off x="6176969" y="5433183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D407B40-C7CA-4930-ACAA-5D28EFD17A9C}"/>
              </a:ext>
            </a:extLst>
          </p:cNvPr>
          <p:cNvSpPr/>
          <p:nvPr/>
        </p:nvSpPr>
        <p:spPr>
          <a:xfrm>
            <a:off x="6079672" y="533588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A42E4E9-A45C-4E03-BC34-E684B2682FAF}"/>
              </a:ext>
            </a:extLst>
          </p:cNvPr>
          <p:cNvSpPr/>
          <p:nvPr/>
        </p:nvSpPr>
        <p:spPr>
          <a:xfrm>
            <a:off x="3949297" y="2296089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rgbClr val="A3E987"/>
              </a:gs>
              <a:gs pos="100000">
                <a:srgbClr val="7DE0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D1E65C-EF23-433D-8379-29AF0A35F424}"/>
              </a:ext>
            </a:extLst>
          </p:cNvPr>
          <p:cNvSpPr/>
          <p:nvPr/>
        </p:nvSpPr>
        <p:spPr>
          <a:xfrm>
            <a:off x="3852000" y="2198792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A3E987"/>
                </a:gs>
                <a:gs pos="48000">
                  <a:srgbClr val="A3E987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53747A1-84C8-43C3-B12A-55547B199223}"/>
              </a:ext>
            </a:extLst>
          </p:cNvPr>
          <p:cNvSpPr/>
          <p:nvPr/>
        </p:nvSpPr>
        <p:spPr>
          <a:xfrm>
            <a:off x="2021958" y="2674243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8000">
                <a:srgbClr val="00B0F0">
                  <a:alpha val="50000"/>
                </a:srgbClr>
              </a:gs>
              <a:gs pos="100000">
                <a:srgbClr val="57D02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07AE0C3-2BD0-4E6E-AD94-A425E022230C}"/>
              </a:ext>
            </a:extLst>
          </p:cNvPr>
          <p:cNvSpPr/>
          <p:nvPr/>
        </p:nvSpPr>
        <p:spPr>
          <a:xfrm>
            <a:off x="1923345" y="257694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A3E987"/>
                </a:gs>
                <a:gs pos="85000">
                  <a:srgbClr val="7CA1CE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0645CFF-33A7-4C34-B46F-A06047203495}"/>
              </a:ext>
            </a:extLst>
          </p:cNvPr>
          <p:cNvSpPr/>
          <p:nvPr/>
        </p:nvSpPr>
        <p:spPr>
          <a:xfrm>
            <a:off x="722289" y="3968712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8000">
                <a:srgbClr val="00B0F0">
                  <a:alpha val="50000"/>
                </a:srgbClr>
              </a:gs>
              <a:gs pos="100000">
                <a:srgbClr val="57D02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B034356-19FA-4FDF-A95F-62AE119EDAD9}"/>
              </a:ext>
            </a:extLst>
          </p:cNvPr>
          <p:cNvSpPr/>
          <p:nvPr/>
        </p:nvSpPr>
        <p:spPr>
          <a:xfrm>
            <a:off x="624992" y="3871415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A3E987"/>
                </a:gs>
                <a:gs pos="85000">
                  <a:srgbClr val="7CA1CE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27349BA-7B26-4EE7-9397-5077E4E85F64}"/>
              </a:ext>
            </a:extLst>
          </p:cNvPr>
          <p:cNvSpPr/>
          <p:nvPr/>
        </p:nvSpPr>
        <p:spPr>
          <a:xfrm>
            <a:off x="6020801" y="2846890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rgbClr val="A3E987"/>
              </a:gs>
              <a:gs pos="100000">
                <a:srgbClr val="7DE0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036ED48-6D2F-41F3-950C-0B4EDEA81AEC}"/>
              </a:ext>
            </a:extLst>
          </p:cNvPr>
          <p:cNvSpPr/>
          <p:nvPr/>
        </p:nvSpPr>
        <p:spPr>
          <a:xfrm>
            <a:off x="5923504" y="2749593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A3E987"/>
                </a:gs>
                <a:gs pos="48000">
                  <a:srgbClr val="A3E987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17C2E39-4E6D-421D-AA5E-F06ECCBC06B8}"/>
              </a:ext>
            </a:extLst>
          </p:cNvPr>
          <p:cNvSpPr/>
          <p:nvPr/>
        </p:nvSpPr>
        <p:spPr>
          <a:xfrm>
            <a:off x="7317950" y="4053713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rgbClr val="A3E987"/>
              </a:gs>
              <a:gs pos="100000">
                <a:srgbClr val="7DE056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E1F83D-C72E-491C-B0F1-9E403F6E2086}"/>
              </a:ext>
            </a:extLst>
          </p:cNvPr>
          <p:cNvSpPr/>
          <p:nvPr/>
        </p:nvSpPr>
        <p:spPr>
          <a:xfrm>
            <a:off x="7220653" y="395641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A3E987"/>
                </a:gs>
                <a:gs pos="48000">
                  <a:srgbClr val="A3E987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8B4EC88-568C-4690-BEC5-BA4F59574C01}"/>
              </a:ext>
            </a:extLst>
          </p:cNvPr>
          <p:cNvSpPr/>
          <p:nvPr/>
        </p:nvSpPr>
        <p:spPr>
          <a:xfrm>
            <a:off x="294180" y="1954243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0"/>
                  <a:lumOff val="100000"/>
                </a:schemeClr>
              </a:gs>
              <a:gs pos="100000">
                <a:srgbClr val="4BD0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3D96ECC-0857-4AC6-A9B5-0D80FEBDA491}"/>
              </a:ext>
            </a:extLst>
          </p:cNvPr>
          <p:cNvSpPr/>
          <p:nvPr/>
        </p:nvSpPr>
        <p:spPr>
          <a:xfrm>
            <a:off x="182246" y="185694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4BD0FF"/>
                </a:gs>
                <a:gs pos="48000">
                  <a:srgbClr val="4BD0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C8C5D497-E174-480F-90DF-B9448750DAE7}"/>
              </a:ext>
            </a:extLst>
          </p:cNvPr>
          <p:cNvSpPr/>
          <p:nvPr/>
        </p:nvSpPr>
        <p:spPr>
          <a:xfrm>
            <a:off x="2606594" y="789447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0"/>
                  <a:lumOff val="100000"/>
                </a:schemeClr>
              </a:gs>
              <a:gs pos="100000">
                <a:srgbClr val="4BD0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7302F2B-B5A1-4134-91FF-B1DD774CEA9E}"/>
              </a:ext>
            </a:extLst>
          </p:cNvPr>
          <p:cNvSpPr/>
          <p:nvPr/>
        </p:nvSpPr>
        <p:spPr>
          <a:xfrm>
            <a:off x="2494660" y="692150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4BD0FF"/>
                </a:gs>
                <a:gs pos="48000">
                  <a:srgbClr val="4BD0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30E9A94-F387-43D3-8E1F-E6008BA218D5}"/>
              </a:ext>
            </a:extLst>
          </p:cNvPr>
          <p:cNvSpPr/>
          <p:nvPr/>
        </p:nvSpPr>
        <p:spPr>
          <a:xfrm>
            <a:off x="5291999" y="789446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0"/>
                  <a:lumOff val="100000"/>
                </a:schemeClr>
              </a:gs>
              <a:gs pos="100000">
                <a:srgbClr val="4BD0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4974E33-E9D3-4F75-9074-FDD58D3ECB11}"/>
              </a:ext>
            </a:extLst>
          </p:cNvPr>
          <p:cNvSpPr/>
          <p:nvPr/>
        </p:nvSpPr>
        <p:spPr>
          <a:xfrm>
            <a:off x="5180065" y="692149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4BD0FF"/>
                </a:gs>
                <a:gs pos="48000">
                  <a:srgbClr val="4BD0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7266CAE-3B3A-4366-8CB7-58BCEDEDDEA8}"/>
              </a:ext>
            </a:extLst>
          </p:cNvPr>
          <p:cNvSpPr/>
          <p:nvPr/>
        </p:nvSpPr>
        <p:spPr>
          <a:xfrm>
            <a:off x="7642348" y="1954243"/>
            <a:ext cx="1245405" cy="124540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chemeClr val="accent1">
                  <a:lumMod val="0"/>
                  <a:lumOff val="100000"/>
                </a:schemeClr>
              </a:gs>
              <a:gs pos="100000">
                <a:srgbClr val="4BD0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87A8085-DE1B-4745-B074-62628B680173}"/>
              </a:ext>
            </a:extLst>
          </p:cNvPr>
          <p:cNvSpPr/>
          <p:nvPr/>
        </p:nvSpPr>
        <p:spPr>
          <a:xfrm>
            <a:off x="7530414" y="1856946"/>
            <a:ext cx="1440000" cy="144000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4BD0FF"/>
                </a:gs>
                <a:gs pos="48000">
                  <a:srgbClr val="4BD0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1FF2ECB-2E65-4208-AD69-6B76E09D60DB}"/>
              </a:ext>
            </a:extLst>
          </p:cNvPr>
          <p:cNvSpPr txBox="1"/>
          <p:nvPr/>
        </p:nvSpPr>
        <p:spPr>
          <a:xfrm>
            <a:off x="3647490" y="5877685"/>
            <a:ext cx="179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Школа Без Опасности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1740058-D6F2-41C3-BA65-A1EE1C60133A}"/>
              </a:ext>
            </a:extLst>
          </p:cNvPr>
          <p:cNvSpPr txBox="1"/>
          <p:nvPr/>
        </p:nvSpPr>
        <p:spPr>
          <a:xfrm>
            <a:off x="1439155" y="5613674"/>
            <a:ext cx="17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CFBC192-AE8E-4754-A2AB-76DF36897A2F}"/>
              </a:ext>
            </a:extLst>
          </p:cNvPr>
          <p:cNvSpPr txBox="1"/>
          <p:nvPr/>
        </p:nvSpPr>
        <p:spPr>
          <a:xfrm>
            <a:off x="4661954" y="4252897"/>
            <a:ext cx="1797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№384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2D5E7D-413A-47D2-97DE-DBC7B8501E65}"/>
              </a:ext>
            </a:extLst>
          </p:cNvPr>
          <p:cNvSpPr txBox="1"/>
          <p:nvPr/>
        </p:nvSpPr>
        <p:spPr>
          <a:xfrm>
            <a:off x="7363503" y="2140609"/>
            <a:ext cx="17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Концерн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 «Алмаз-Антей»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DC51D6E-CD34-4955-8ADE-3EF35A105B80}"/>
              </a:ext>
            </a:extLst>
          </p:cNvPr>
          <p:cNvSpPr txBox="1"/>
          <p:nvPr/>
        </p:nvSpPr>
        <p:spPr>
          <a:xfrm>
            <a:off x="5901926" y="5616588"/>
            <a:ext cx="1797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№221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4AC118A-8BCD-427B-8CD6-941185FDE6D7}"/>
              </a:ext>
            </a:extLst>
          </p:cNvPr>
          <p:cNvSpPr txBox="1"/>
          <p:nvPr/>
        </p:nvSpPr>
        <p:spPr>
          <a:xfrm>
            <a:off x="5757304" y="2990152"/>
            <a:ext cx="1797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ИМЦ Кировского района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EBA9765-E851-433F-9885-C21F88965CBA}"/>
              </a:ext>
            </a:extLst>
          </p:cNvPr>
          <p:cNvSpPr txBox="1"/>
          <p:nvPr/>
        </p:nvSpPr>
        <p:spPr>
          <a:xfrm>
            <a:off x="3682649" y="2490318"/>
            <a:ext cx="1797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ЦДЮТТ Кировского района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5BF7DAE-AAD1-4D8E-B6EC-49B1E591204B}"/>
              </a:ext>
            </a:extLst>
          </p:cNvPr>
          <p:cNvSpPr txBox="1"/>
          <p:nvPr/>
        </p:nvSpPr>
        <p:spPr>
          <a:xfrm>
            <a:off x="1719038" y="2900706"/>
            <a:ext cx="17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1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Пожарно-спасательный колледж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F3300F-6B5A-4F23-A4AE-9C3173D24BAB}"/>
              </a:ext>
            </a:extLst>
          </p:cNvPr>
          <p:cNvSpPr txBox="1"/>
          <p:nvPr/>
        </p:nvSpPr>
        <p:spPr>
          <a:xfrm>
            <a:off x="439966" y="4177560"/>
            <a:ext cx="179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Михайловская военная артиллерийская академия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9B862D5-C25E-4BD6-9205-C2DB4760F83A}"/>
              </a:ext>
            </a:extLst>
          </p:cNvPr>
          <p:cNvSpPr txBox="1"/>
          <p:nvPr/>
        </p:nvSpPr>
        <p:spPr>
          <a:xfrm>
            <a:off x="7054965" y="4205485"/>
            <a:ext cx="17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цифровых технологий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2346DED-9768-4C92-BCDA-F12532FEC1C2}"/>
              </a:ext>
            </a:extLst>
          </p:cNvPr>
          <p:cNvSpPr txBox="1"/>
          <p:nvPr/>
        </p:nvSpPr>
        <p:spPr>
          <a:xfrm>
            <a:off x="-9131" y="2057556"/>
            <a:ext cx="179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</a:t>
            </a:r>
          </a:p>
          <a:p>
            <a:pPr algn="ctr"/>
            <a:r>
              <a:rPr lang="ru-RU" sz="160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spc="-1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Русмарин-Форвардинг</a:t>
            </a:r>
            <a:r>
              <a:rPr lang="ru-RU" sz="160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03EE453-AB0F-44EB-B8A5-54DF3F6F7589}"/>
              </a:ext>
            </a:extLst>
          </p:cNvPr>
          <p:cNvSpPr txBox="1"/>
          <p:nvPr/>
        </p:nvSpPr>
        <p:spPr>
          <a:xfrm>
            <a:off x="2342246" y="863704"/>
            <a:ext cx="1797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МЧС 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СПб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450094C-7087-4DCE-B1A2-625DC4F2ADC9}"/>
              </a:ext>
            </a:extLst>
          </p:cNvPr>
          <p:cNvSpPr txBox="1"/>
          <p:nvPr/>
        </p:nvSpPr>
        <p:spPr>
          <a:xfrm>
            <a:off x="4919301" y="1028305"/>
            <a:ext cx="1951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«РОСТЕЛЕКОМ» СПб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B438A3E-6678-40B4-8843-46F12D572635}"/>
              </a:ext>
            </a:extLst>
          </p:cNvPr>
          <p:cNvSpPr txBox="1"/>
          <p:nvPr/>
        </p:nvSpPr>
        <p:spPr>
          <a:xfrm>
            <a:off x="2688126" y="4247421"/>
            <a:ext cx="1797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  <a:p>
            <a:pPr algn="ctr"/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№319</a:t>
            </a:r>
          </a:p>
        </p:txBody>
      </p:sp>
    </p:spTree>
    <p:extLst>
      <p:ext uri="{BB962C8B-B14F-4D97-AF65-F5344CB8AC3E}">
        <p14:creationId xmlns:p14="http://schemas.microsoft.com/office/powerpoint/2010/main" val="111610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rgbClr val="00B050"/>
                </a:solidFill>
                <a:latin typeface="Arial Black" panose="020B0A04020102020204" pitchFamily="34" charset="0"/>
              </a:rPr>
              <a:t>ИНТЕГРАЦИЯ ОСНОВНОГО И</a:t>
            </a:r>
            <a:br>
              <a:rPr lang="ru-RU" sz="22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200" dirty="0">
                <a:solidFill>
                  <a:srgbClr val="00B050"/>
                </a:solidFill>
                <a:latin typeface="Arial Black" panose="020B0A04020102020204" pitchFamily="34" charset="0"/>
              </a:rPr>
              <a:t>ДОПОЛНИТЕЛЬНОГО ОБРАЗОВАНИЯ</a:t>
            </a:r>
          </a:p>
        </p:txBody>
      </p:sp>
      <p:sp>
        <p:nvSpPr>
          <p:cNvPr id="9" name="Блок-схема: сохраненные данные 8">
            <a:extLst>
              <a:ext uri="{FF2B5EF4-FFF2-40B4-BE49-F238E27FC236}">
                <a16:creationId xmlns:a16="http://schemas.microsoft.com/office/drawing/2014/main" id="{45999D51-31BC-40C4-8CD3-CBC21A0F4783}"/>
              </a:ext>
            </a:extLst>
          </p:cNvPr>
          <p:cNvSpPr/>
          <p:nvPr/>
        </p:nvSpPr>
        <p:spPr>
          <a:xfrm>
            <a:off x="251519" y="1271654"/>
            <a:ext cx="2520281" cy="5235860"/>
          </a:xfrm>
          <a:prstGeom prst="flowChartOnlineStorage">
            <a:avLst/>
          </a:prstGeom>
          <a:solidFill>
            <a:srgbClr val="CEF3BF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2A62177-E935-4AE6-A086-47A14D1020B1}"/>
              </a:ext>
            </a:extLst>
          </p:cNvPr>
          <p:cNvSpPr/>
          <p:nvPr/>
        </p:nvSpPr>
        <p:spPr>
          <a:xfrm>
            <a:off x="3203848" y="1259632"/>
            <a:ext cx="2736304" cy="5247882"/>
          </a:xfrm>
          <a:prstGeom prst="roundRect">
            <a:avLst/>
          </a:prstGeom>
          <a:solidFill>
            <a:srgbClr val="B4F4F6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ООО, СОО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проект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</a:t>
            </a:r>
          </a:p>
        </p:txBody>
      </p:sp>
      <p:sp>
        <p:nvSpPr>
          <p:cNvPr id="12" name="Блок-схема: сохраненные данные 11">
            <a:extLst>
              <a:ext uri="{FF2B5EF4-FFF2-40B4-BE49-F238E27FC236}">
                <a16:creationId xmlns:a16="http://schemas.microsoft.com/office/drawing/2014/main" id="{E5DD5F8A-97B7-4999-9711-B0750DACFD40}"/>
              </a:ext>
            </a:extLst>
          </p:cNvPr>
          <p:cNvSpPr/>
          <p:nvPr/>
        </p:nvSpPr>
        <p:spPr>
          <a:xfrm flipH="1">
            <a:off x="6444207" y="1259632"/>
            <a:ext cx="2520280" cy="5235860"/>
          </a:xfrm>
          <a:prstGeom prst="flowChartOnlineStorage">
            <a:avLst/>
          </a:prstGeom>
          <a:solidFill>
            <a:srgbClr val="CEF3BF">
              <a:alpha val="8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5DDA1594-29FB-4994-A134-71777A407FE0}"/>
              </a:ext>
            </a:extLst>
          </p:cNvPr>
          <p:cNvSpPr/>
          <p:nvPr/>
        </p:nvSpPr>
        <p:spPr>
          <a:xfrm rot="20700000">
            <a:off x="6069991" y="2425558"/>
            <a:ext cx="701640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7400C92-4BB5-4674-9976-96EE80078D21}"/>
              </a:ext>
            </a:extLst>
          </p:cNvPr>
          <p:cNvSpPr/>
          <p:nvPr/>
        </p:nvSpPr>
        <p:spPr>
          <a:xfrm>
            <a:off x="6066972" y="3470853"/>
            <a:ext cx="701640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561E745-75DB-49BC-BEB5-725400AC1F5D}"/>
              </a:ext>
            </a:extLst>
          </p:cNvPr>
          <p:cNvSpPr/>
          <p:nvPr/>
        </p:nvSpPr>
        <p:spPr>
          <a:xfrm rot="900000">
            <a:off x="6069991" y="4530303"/>
            <a:ext cx="701640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548BD2B-1D6C-4D9B-9618-4599985C4511}"/>
              </a:ext>
            </a:extLst>
          </p:cNvPr>
          <p:cNvSpPr/>
          <p:nvPr/>
        </p:nvSpPr>
        <p:spPr>
          <a:xfrm rot="900000" flipH="1">
            <a:off x="2392140" y="2424379"/>
            <a:ext cx="710752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6CD9049B-74FA-467E-B794-71A9F7DDA704}"/>
              </a:ext>
            </a:extLst>
          </p:cNvPr>
          <p:cNvSpPr/>
          <p:nvPr/>
        </p:nvSpPr>
        <p:spPr>
          <a:xfrm flipH="1">
            <a:off x="2395002" y="3470853"/>
            <a:ext cx="710752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FF965E1-0AD9-4A65-8117-CD614B24DD7F}"/>
              </a:ext>
            </a:extLst>
          </p:cNvPr>
          <p:cNvSpPr/>
          <p:nvPr/>
        </p:nvSpPr>
        <p:spPr>
          <a:xfrm rot="20700000" flipH="1">
            <a:off x="2392140" y="4531482"/>
            <a:ext cx="710752" cy="484632"/>
          </a:xfrm>
          <a:prstGeom prst="rightArrow">
            <a:avLst>
              <a:gd name="adj1" fmla="val 24825"/>
              <a:gd name="adj2" fmla="val 70866"/>
            </a:avLst>
          </a:prstGeom>
          <a:solidFill>
            <a:srgbClr val="CDBE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0176CD-A696-49A5-BA49-C87208B75B20}"/>
              </a:ext>
            </a:extLst>
          </p:cNvPr>
          <p:cNvSpPr txBox="1"/>
          <p:nvPr/>
        </p:nvSpPr>
        <p:spPr>
          <a:xfrm>
            <a:off x="6687288" y="1710291"/>
            <a:ext cx="240402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Школа безопасности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Школа медиации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–профориентация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Я кадет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Аварийно-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спасательная подготовка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Противопожарная подготовка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B9947-0BA2-4DB1-9A89-8187875E5AA8}"/>
              </a:ext>
            </a:extLst>
          </p:cNvPr>
          <p:cNvSpPr txBox="1"/>
          <p:nvPr/>
        </p:nvSpPr>
        <p:spPr>
          <a:xfrm>
            <a:off x="107504" y="1710291"/>
            <a:ext cx="24040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дополнительного образования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/>
              <a:t>Компьютерная грамотность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/>
              <a:t>Азбука дорожного движения + Модуль «Безопасность Автомобилиста»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/>
              <a:t>Работа беспилотных летательных </a:t>
            </a:r>
            <a:br>
              <a:rPr lang="ru-RU" sz="1700" dirty="0"/>
            </a:br>
            <a:r>
              <a:rPr lang="ru-RU" sz="1700" dirty="0"/>
              <a:t>аппаратов в обеспечении безопасности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/>
              <a:t>Юный спасатель</a:t>
            </a:r>
          </a:p>
        </p:txBody>
      </p:sp>
    </p:spTree>
    <p:extLst>
      <p:ext uri="{BB962C8B-B14F-4D97-AF65-F5344CB8AC3E}">
        <p14:creationId xmlns:p14="http://schemas.microsoft.com/office/powerpoint/2010/main" val="2120668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370</Words>
  <Application>Microsoft Office PowerPoint</Application>
  <PresentationFormat>Экран (4:3)</PresentationFormat>
  <Paragraphs>124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ПРОСТРАНСТВО ЛАБОРАТОРИЙ</vt:lpstr>
      <vt:lpstr>Презентация PowerPoint</vt:lpstr>
      <vt:lpstr>СЕТЕВЫЕ ПАРТНЕРЫ</vt:lpstr>
      <vt:lpstr>ИНТЕГРАЦИЯ ОСНОВНОГО И ДОПОЛНИТЕЛЬНОГО ОБРАЗОВАНИЯ</vt:lpstr>
      <vt:lpstr>ОЖИДАЕМЫЕ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 493 Кировского района Санкт-Петербурга</dc:title>
  <dc:creator>Воднева Лариса Ивановна</dc:creator>
  <cp:lastModifiedBy>Eugene Sokolov</cp:lastModifiedBy>
  <cp:revision>56</cp:revision>
  <dcterms:created xsi:type="dcterms:W3CDTF">2022-10-28T12:01:52Z</dcterms:created>
  <dcterms:modified xsi:type="dcterms:W3CDTF">2022-11-02T16:19:49Z</dcterms:modified>
</cp:coreProperties>
</file>