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7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 autoAdjust="0"/>
    <p:restoredTop sz="94660"/>
  </p:normalViewPr>
  <p:slideViewPr>
    <p:cSldViewPr>
      <p:cViewPr varScale="1">
        <p:scale>
          <a:sx n="69" d="100"/>
          <a:sy n="69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59839-B104-4AC2-A04A-5CE716B482C3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8D628F2-0AA7-4D51-8CDF-3F263FB54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557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E9EED-62D5-415E-A130-F2D4CB77405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687FBA-29E1-4682-A26C-FB039EAA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E9EED-62D5-415E-A130-F2D4CB77405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687FBA-29E1-4682-A26C-FB039EAA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80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E9EED-62D5-415E-A130-F2D4CB77405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687FBA-29E1-4682-A26C-FB039EAA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6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E9EED-62D5-415E-A130-F2D4CB77405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687FBA-29E1-4682-A26C-FB039EAA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80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E9EED-62D5-415E-A130-F2D4CB77405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687FBA-29E1-4682-A26C-FB039EAA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2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4654D-DF77-40F1-BC49-90E8EA6A9361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B29C-2F41-4FC1-8A2B-6445EF573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6055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6FFAD-464A-4432-95BA-61AC6815DD0A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6D6E1-F26E-4529-96F2-FC07C4CFF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54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12095-74AB-471E-A004-CB59C644013A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07A0E-F98E-4247-B4EC-D88B1333E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875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7525-9C50-4D5B-AF5A-1382A665FB5C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6DA5C1C-F937-4344-B4A5-600F77A3A8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84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1532-8BFA-455D-B9CF-5F725A915FCF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3C5F0F0-883E-442C-ADEB-36BCCA4A3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952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D51F-C085-4B18-A62F-6E85B6FAE131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F8BF0D5-048B-46FA-B84D-0C64EA075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60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58E72-F552-4315-8B7B-73D918BBFAB6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D116-FE84-4C64-AD65-50FBA3CDC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146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457F2-DAC7-41E6-8654-B09D50A474D8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DB18-6E9A-4FE9-8CEB-ADAB12F6D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31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11DAB-A077-4A7D-AB0E-4DDFE7984F73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022F1-1A19-4F50-9BE0-724539A952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53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3F14C-5F1B-406E-9C80-391F86E0292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8BF79AB-FEE9-4D64-8FBB-B398C5A297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953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8E9EED-62D5-415E-A130-F2D4CB77405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9687FBA-29E1-4682-A26C-FB039EAA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5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325" y="1988840"/>
            <a:ext cx="682590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Давление</a:t>
            </a:r>
            <a:endParaRPr lang="ru-RU" sz="54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Единицы давления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54643"/>
            <a:ext cx="21471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Упражнения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79388" y="908050"/>
            <a:ext cx="5832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Гусеничный трактор ДТ-75М массой 6610 кг имеет опорную площадь обеих гусениц 1,4 м2. Какое давление оказывает трактор на почву?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052737"/>
            <a:ext cx="292576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395288" y="2708275"/>
            <a:ext cx="17875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FF0000"/>
                </a:solidFill>
              </a:rPr>
              <a:t>Дано:</a:t>
            </a:r>
          </a:p>
          <a:p>
            <a:r>
              <a:rPr lang="en-US" sz="2800" dirty="0">
                <a:latin typeface="Tw Cen MT" pitchFamily="34" charset="0"/>
              </a:rPr>
              <a:t>m</a:t>
            </a:r>
            <a:r>
              <a:rPr lang="ru-RU" sz="2800" dirty="0"/>
              <a:t>= 6610 кг</a:t>
            </a:r>
          </a:p>
          <a:p>
            <a:r>
              <a:rPr lang="en-US" sz="2800" dirty="0">
                <a:latin typeface="Tw Cen MT" pitchFamily="34" charset="0"/>
              </a:rPr>
              <a:t>S= 1,4 </a:t>
            </a:r>
            <a:r>
              <a:rPr lang="ru-RU" sz="2800" dirty="0"/>
              <a:t>м</a:t>
            </a:r>
            <a:r>
              <a:rPr lang="ru-RU" sz="2800" baseline="30000" dirty="0"/>
              <a:t>2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82813" y="2708275"/>
            <a:ext cx="0" cy="1743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5288" y="4094163"/>
            <a:ext cx="17875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0062" y="2702699"/>
            <a:ext cx="5388013" cy="3702488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417513" y="4221163"/>
            <a:ext cx="78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/>
              <a:t>р = 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187624" y="538163"/>
            <a:ext cx="4679776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Calibri" pitchFamily="34" charset="0"/>
              </a:rPr>
              <a:t>На деревянную стенку надавили с силой в 200 Н сначала ладонью, потом с такой же силой шилом. Силы равны по величине, почему же результат различный?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79207"/>
            <a:ext cx="2820987" cy="288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666" y="3579206"/>
            <a:ext cx="3184997" cy="288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549275"/>
            <a:ext cx="2341712" cy="251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221287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827584" y="332656"/>
            <a:ext cx="8424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</a:rPr>
              <a:t>На рисунке изображен след космонавта на поверхности Луны. Средняя масса космонавта в скафандре 100 кг. Если считать площадь поверхности подошв 0,07 м</a:t>
            </a:r>
            <a:r>
              <a:rPr lang="ru-RU" sz="2400" baseline="30000" dirty="0">
                <a:solidFill>
                  <a:schemeClr val="tx2"/>
                </a:solidFill>
              </a:rPr>
              <a:t>2</a:t>
            </a:r>
            <a:r>
              <a:rPr lang="ru-RU" sz="2400" dirty="0">
                <a:solidFill>
                  <a:schemeClr val="tx2"/>
                </a:solidFill>
              </a:rPr>
              <a:t>, давление на лунную поверхность составит??? На Луне ускорение </a:t>
            </a:r>
            <a:r>
              <a:rPr lang="en-US" sz="2400" dirty="0">
                <a:solidFill>
                  <a:schemeClr val="tx2"/>
                </a:solidFill>
                <a:latin typeface="Tw Cen MT" pitchFamily="34" charset="0"/>
              </a:rPr>
              <a:t>g= </a:t>
            </a:r>
            <a:r>
              <a:rPr lang="ru-RU" sz="2400" dirty="0">
                <a:solidFill>
                  <a:schemeClr val="tx2"/>
                </a:solidFill>
              </a:rPr>
              <a:t>1,7 м/с</a:t>
            </a:r>
            <a:r>
              <a:rPr lang="ru-RU" sz="2400" baseline="30000" dirty="0">
                <a:solidFill>
                  <a:schemeClr val="tx2"/>
                </a:solidFill>
              </a:rPr>
              <a:t>2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70" y="1681525"/>
            <a:ext cx="81756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ёлик\Desktop\0001-001-Obobschajuschij-urok-po-tem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552728" cy="480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755650" y="5283200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Почему на лыжах человек проваливается меньше,</a:t>
            </a:r>
            <a:br>
              <a:rPr lang="ru-RU" sz="24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чем без них ? И почему экскаватор проваливается в песке меньше, чем легковая машина?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50825" y="395288"/>
            <a:ext cx="8339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Существует такая величина, которая связывает силу, с которой тело давит на поверхность и площадь соприкосновения поверхностей. Эта величина называется давлением.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2996952"/>
            <a:ext cx="1872208" cy="1800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2620541" y="4156378"/>
            <a:ext cx="1800200" cy="16561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1166" y="2196375"/>
            <a:ext cx="1800200" cy="16561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Сила</a:t>
            </a:r>
          </a:p>
        </p:txBody>
      </p:sp>
      <p:sp>
        <p:nvSpPr>
          <p:cNvPr id="9228" name="TextBox 6"/>
          <p:cNvSpPr txBox="1">
            <a:spLocks noChangeArrowheads="1"/>
          </p:cNvSpPr>
          <p:nvPr/>
        </p:nvSpPr>
        <p:spPr bwMode="auto">
          <a:xfrm>
            <a:off x="2800350" y="4746625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Площадь</a:t>
            </a:r>
          </a:p>
        </p:txBody>
      </p:sp>
      <p:sp>
        <p:nvSpPr>
          <p:cNvPr id="9229" name="TextBox 7"/>
          <p:cNvSpPr txBox="1">
            <a:spLocks noChangeArrowheads="1"/>
          </p:cNvSpPr>
          <p:nvPr/>
        </p:nvSpPr>
        <p:spPr bwMode="auto">
          <a:xfrm>
            <a:off x="722313" y="3665538"/>
            <a:ext cx="1506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Давление</a:t>
            </a:r>
          </a:p>
        </p:txBody>
      </p:sp>
      <p:pic>
        <p:nvPicPr>
          <p:cNvPr id="9230" name="Picture 2" descr="C:\Users\Лёлик\Desktop\Новая папка (3)\p-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38" y="1773238"/>
            <a:ext cx="20161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C:\Users\Лёлик\Desktop\Новая папка (3)\p-7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38" y="4292600"/>
            <a:ext cx="20145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900113" y="395288"/>
            <a:ext cx="7559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Calibri" pitchFamily="34" charset="0"/>
              </a:rPr>
              <a:t>Давление - величина, равная отношению силы, действующей перпендикулярно поверхности, к площади этой поверхности</a:t>
            </a:r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endParaRPr lang="ru-RU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9694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684213" y="4167188"/>
            <a:ext cx="813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где</a:t>
            </a:r>
          </a:p>
          <a:p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 p – давление</a:t>
            </a:r>
          </a:p>
          <a:p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 F – приложенная сила давления</a:t>
            </a:r>
          </a:p>
          <a:p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 S – площадь поверхности / иначе площадь опоры тела /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54000" y="333375"/>
            <a:ext cx="8640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Давление - величина скалярная , у давления нет направления.. </a:t>
            </a:r>
          </a:p>
          <a:p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 Сила давления - любая сила, действующая на тело перпендикулярно поверхности, чаще всего это вес тела.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331913" y="4365625"/>
            <a:ext cx="6245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tx2"/>
                </a:solidFill>
              </a:rPr>
              <a:t>Кратные и дольные единицы:</a:t>
            </a:r>
          </a:p>
          <a:p>
            <a:r>
              <a:rPr lang="ru-RU" sz="2400" dirty="0">
                <a:solidFill>
                  <a:schemeClr val="tx2"/>
                </a:solidFill>
              </a:rPr>
              <a:t>1 кПа= 1000 Па                     1Па = 0,001 кПа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1 МПа= 1000000 Па            1 Па = 0,000001 МПа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1 </a:t>
            </a:r>
            <a:r>
              <a:rPr lang="ru-RU" sz="2400" dirty="0" err="1">
                <a:solidFill>
                  <a:schemeClr val="tx2"/>
                </a:solidFill>
              </a:rPr>
              <a:t>гПа</a:t>
            </a:r>
            <a:r>
              <a:rPr lang="ru-RU" sz="2400" dirty="0">
                <a:solidFill>
                  <a:schemeClr val="tx2"/>
                </a:solidFill>
              </a:rPr>
              <a:t> = 100 Па                       1 Па= 0,01 </a:t>
            </a:r>
            <a:r>
              <a:rPr lang="ru-RU" sz="2400" dirty="0" err="1">
                <a:solidFill>
                  <a:schemeClr val="tx2"/>
                </a:solidFill>
              </a:rPr>
              <a:t>гПа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79388" y="3284538"/>
            <a:ext cx="8656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</a:rPr>
              <a:t>1 Па – это давление, которое производит сила 1Н, действующая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на поверхность 1 м</a:t>
            </a:r>
            <a:r>
              <a:rPr lang="ru-RU" sz="2400" baseline="30000" dirty="0">
                <a:solidFill>
                  <a:schemeClr val="tx2"/>
                </a:solidFill>
              </a:rPr>
              <a:t>2</a:t>
            </a:r>
            <a:r>
              <a:rPr lang="ru-RU" sz="2400" dirty="0">
                <a:solidFill>
                  <a:schemeClr val="tx2"/>
                </a:solidFill>
              </a:rPr>
              <a:t>, перпендикулярно этой поверхности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739721" y="1794555"/>
                <a:ext cx="7669320" cy="1240745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Единица давления в СИ - 1 Па ( Паскаль)</a:t>
                </a:r>
                <a:br>
                  <a:rPr lang="ru-RU" sz="28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28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1Па -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2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3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a:rPr lang="ru-RU" sz="32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ru-RU" sz="32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2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м</m:t>
                        </m:r>
                        <m:r>
                          <a:rPr lang="ru-RU" sz="3200" b="0" i="0" baseline="46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3200" b="1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ru-RU" sz="32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9721" y="1794555"/>
                <a:ext cx="7669320" cy="1240745"/>
              </a:xfrm>
              <a:blipFill>
                <a:blip r:embed="rId2"/>
                <a:stretch>
                  <a:fillRect t="-4412" b="-3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24961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4067944" y="498475"/>
            <a:ext cx="4572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Calibri" pitchFamily="34" charset="0"/>
              </a:rPr>
              <a:t>Блез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" pitchFamily="34" charset="0"/>
              </a:rPr>
              <a:t>Паска́ль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 (1623-1662)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— 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французский математик, физик, литератор и философ. Классик французской литературы, один из основателей математического анализа, теории вероятностей и проективной геометрии, создатель первых образцов счётной техники, автор основного закона гидростатики. </a:t>
            </a:r>
          </a:p>
          <a:p>
            <a:r>
              <a:rPr lang="ru-RU" sz="2000" dirty="0" err="1">
                <a:solidFill>
                  <a:schemeClr val="tx2"/>
                </a:solidFill>
                <a:latin typeface="Calibri" pitchFamily="34" charset="0"/>
              </a:rPr>
              <a:t>Блез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 Паскаль сконструировал (1641, по другим сведениям — 1642) суммирующую машину. Один из основоположников гидростатики, установил ее основной закон.  </a:t>
            </a:r>
          </a:p>
          <a:p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На законе Паскаля основано действие гидравлических прессов и других гидростатических машин.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3" y="2262188"/>
            <a:ext cx="1668910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38" y="1020763"/>
            <a:ext cx="169386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3" y="4037013"/>
            <a:ext cx="1668909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38" y="2505075"/>
            <a:ext cx="169068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38" y="3549650"/>
            <a:ext cx="16938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37" y="5084763"/>
            <a:ext cx="1663701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3" y="871538"/>
            <a:ext cx="166891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1187624" y="251728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</a:rPr>
              <a:t>Значения давлений в природе, технике и быту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2" y="5229225"/>
            <a:ext cx="1660684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3" name="TextBox 2"/>
          <p:cNvSpPr txBox="1">
            <a:spLocks noChangeArrowheads="1"/>
          </p:cNvSpPr>
          <p:nvPr/>
        </p:nvSpPr>
        <p:spPr bwMode="auto">
          <a:xfrm>
            <a:off x="1972814" y="1280894"/>
            <a:ext cx="2934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В центре взрыва </a:t>
            </a:r>
            <a:r>
              <a:rPr lang="ru-RU" dirty="0" smtClean="0">
                <a:solidFill>
                  <a:schemeClr val="tx2"/>
                </a:solidFill>
              </a:rPr>
              <a:t>водородной бомбы </a:t>
            </a:r>
            <a:r>
              <a:rPr lang="ru-RU" dirty="0">
                <a:solidFill>
                  <a:schemeClr val="tx2"/>
                </a:solidFill>
              </a:rPr>
              <a:t>10</a:t>
            </a:r>
            <a:r>
              <a:rPr lang="ru-RU" baseline="30000" dirty="0">
                <a:solidFill>
                  <a:schemeClr val="tx2"/>
                </a:solidFill>
              </a:rPr>
              <a:t>14</a:t>
            </a:r>
            <a:r>
              <a:rPr lang="ru-RU" dirty="0">
                <a:solidFill>
                  <a:schemeClr val="tx2"/>
                </a:solidFill>
              </a:rPr>
              <a:t> Па</a:t>
            </a:r>
          </a:p>
        </p:txBody>
      </p:sp>
      <p:sp>
        <p:nvSpPr>
          <p:cNvPr id="13324" name="TextBox 3"/>
          <p:cNvSpPr txBox="1">
            <a:spLocks noChangeArrowheads="1"/>
          </p:cNvSpPr>
          <p:nvPr/>
        </p:nvSpPr>
        <p:spPr bwMode="auto">
          <a:xfrm>
            <a:off x="1997075" y="2852738"/>
            <a:ext cx="2465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В центре земли 10</a:t>
            </a:r>
            <a:r>
              <a:rPr lang="ru-RU" baseline="30000" dirty="0">
                <a:solidFill>
                  <a:schemeClr val="tx2"/>
                </a:solidFill>
              </a:rPr>
              <a:t>13</a:t>
            </a:r>
            <a:r>
              <a:rPr lang="ru-RU" dirty="0">
                <a:solidFill>
                  <a:schemeClr val="tx2"/>
                </a:solidFill>
              </a:rPr>
              <a:t> Па</a:t>
            </a:r>
          </a:p>
        </p:txBody>
      </p:sp>
      <p:sp>
        <p:nvSpPr>
          <p:cNvPr id="13325" name="TextBox 4"/>
          <p:cNvSpPr txBox="1">
            <a:spLocks noChangeArrowheads="1"/>
          </p:cNvSpPr>
          <p:nvPr/>
        </p:nvSpPr>
        <p:spPr bwMode="auto">
          <a:xfrm>
            <a:off x="1997075" y="4318000"/>
            <a:ext cx="2446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Колесо вагона на </a:t>
            </a:r>
            <a:r>
              <a:rPr lang="ru-RU" dirty="0" smtClean="0">
                <a:solidFill>
                  <a:schemeClr val="tx2"/>
                </a:solidFill>
              </a:rPr>
              <a:t>рельсы 3*10</a:t>
            </a:r>
            <a:r>
              <a:rPr lang="ru-RU" baseline="30000" dirty="0" smtClean="0">
                <a:solidFill>
                  <a:schemeClr val="tx2"/>
                </a:solidFill>
              </a:rPr>
              <a:t>9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Па</a:t>
            </a:r>
          </a:p>
        </p:txBody>
      </p:sp>
      <p:sp>
        <p:nvSpPr>
          <p:cNvPr id="13326" name="TextBox 5"/>
          <p:cNvSpPr txBox="1">
            <a:spLocks noChangeArrowheads="1"/>
          </p:cNvSpPr>
          <p:nvPr/>
        </p:nvSpPr>
        <p:spPr bwMode="auto">
          <a:xfrm>
            <a:off x="2123728" y="5805488"/>
            <a:ext cx="229428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Гусеничный трактор </a:t>
            </a:r>
          </a:p>
          <a:p>
            <a:r>
              <a:rPr lang="ru-RU" dirty="0">
                <a:solidFill>
                  <a:schemeClr val="tx2"/>
                </a:solidFill>
              </a:rPr>
              <a:t>5*10</a:t>
            </a:r>
            <a:r>
              <a:rPr lang="ru-RU" baseline="30000" dirty="0">
                <a:solidFill>
                  <a:schemeClr val="tx2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 Па</a:t>
            </a:r>
          </a:p>
        </p:txBody>
      </p:sp>
      <p:sp>
        <p:nvSpPr>
          <p:cNvPr id="13327" name="TextBox 6"/>
          <p:cNvSpPr txBox="1">
            <a:spLocks noChangeArrowheads="1"/>
          </p:cNvSpPr>
          <p:nvPr/>
        </p:nvSpPr>
        <p:spPr bwMode="auto">
          <a:xfrm>
            <a:off x="5059363" y="1558925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Жало </a:t>
            </a:r>
            <a:r>
              <a:rPr lang="ru-RU" dirty="0" smtClean="0">
                <a:solidFill>
                  <a:schemeClr val="tx2"/>
                </a:solidFill>
              </a:rPr>
              <a:t>пчелы 5*10</a:t>
            </a:r>
            <a:r>
              <a:rPr lang="ru-RU" baseline="30000" dirty="0" smtClean="0">
                <a:solidFill>
                  <a:schemeClr val="tx2"/>
                </a:solidFill>
              </a:rPr>
              <a:t>7</a:t>
            </a:r>
            <a:r>
              <a:rPr lang="ru-RU" dirty="0" smtClean="0">
                <a:solidFill>
                  <a:schemeClr val="tx2"/>
                </a:solidFill>
              </a:rPr>
              <a:t>Па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328" name="TextBox 7"/>
          <p:cNvSpPr txBox="1">
            <a:spLocks noChangeArrowheads="1"/>
          </p:cNvSpPr>
          <p:nvPr/>
        </p:nvSpPr>
        <p:spPr bwMode="auto">
          <a:xfrm>
            <a:off x="4932040" y="2714625"/>
            <a:ext cx="234347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dirty="0">
                <a:solidFill>
                  <a:schemeClr val="tx2"/>
                </a:solidFill>
              </a:rPr>
              <a:t>Конькобежец на лед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10</a:t>
            </a:r>
            <a:r>
              <a:rPr lang="ru-RU" baseline="30000" dirty="0">
                <a:solidFill>
                  <a:schemeClr val="tx2"/>
                </a:solidFill>
              </a:rPr>
              <a:t>6 </a:t>
            </a:r>
            <a:r>
              <a:rPr lang="ru-RU" dirty="0">
                <a:solidFill>
                  <a:schemeClr val="tx2"/>
                </a:solidFill>
              </a:rPr>
              <a:t>Па</a:t>
            </a:r>
          </a:p>
        </p:txBody>
      </p:sp>
      <p:sp>
        <p:nvSpPr>
          <p:cNvPr id="13329" name="TextBox 8"/>
          <p:cNvSpPr txBox="1">
            <a:spLocks noChangeArrowheads="1"/>
          </p:cNvSpPr>
          <p:nvPr/>
        </p:nvSpPr>
        <p:spPr bwMode="auto">
          <a:xfrm>
            <a:off x="5292080" y="4148138"/>
            <a:ext cx="1727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dirty="0">
                <a:solidFill>
                  <a:schemeClr val="tx2"/>
                </a:solidFill>
              </a:rPr>
              <a:t>Человек при </a:t>
            </a:r>
            <a:r>
              <a:rPr lang="ru-RU" dirty="0" smtClean="0">
                <a:solidFill>
                  <a:schemeClr val="tx2"/>
                </a:solidFill>
              </a:rPr>
              <a:t>ходьбе 4*10</a:t>
            </a:r>
            <a:r>
              <a:rPr lang="ru-RU" baseline="30000" dirty="0" smtClean="0">
                <a:solidFill>
                  <a:schemeClr val="tx2"/>
                </a:solidFill>
              </a:rPr>
              <a:t>5</a:t>
            </a:r>
            <a:r>
              <a:rPr lang="ru-RU" dirty="0" smtClean="0">
                <a:solidFill>
                  <a:schemeClr val="tx2"/>
                </a:solidFill>
              </a:rPr>
              <a:t>Па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330" name="TextBox 9"/>
          <p:cNvSpPr txBox="1">
            <a:spLocks noChangeArrowheads="1"/>
          </p:cNvSpPr>
          <p:nvPr/>
        </p:nvSpPr>
        <p:spPr bwMode="auto">
          <a:xfrm>
            <a:off x="5148064" y="5805488"/>
            <a:ext cx="1871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dirty="0">
                <a:solidFill>
                  <a:schemeClr val="tx2"/>
                </a:solidFill>
              </a:rPr>
              <a:t>Воздух на высоте </a:t>
            </a:r>
            <a:endParaRPr lang="ru-RU" dirty="0" smtClean="0">
              <a:solidFill>
                <a:schemeClr val="tx2"/>
              </a:solidFill>
            </a:endParaRP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800 км10</a:t>
            </a:r>
            <a:r>
              <a:rPr lang="ru-RU" baseline="30000" dirty="0" smtClean="0">
                <a:solidFill>
                  <a:schemeClr val="tx2"/>
                </a:solidFill>
              </a:rPr>
              <a:t>-8</a:t>
            </a:r>
            <a:r>
              <a:rPr lang="ru-RU" dirty="0" smtClean="0">
                <a:solidFill>
                  <a:schemeClr val="tx2"/>
                </a:solidFill>
              </a:rPr>
              <a:t>Па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658" y="1700808"/>
            <a:ext cx="6362700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96213"/>
            <a:ext cx="806489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увеличения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уменьшения давления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707904" y="1340768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Если вылить содержимое яйца, а для опыта оставить скорлупу, то можно попробовать проткнуть ее иголкой изнутри и снаружи. Изнутри - легче, снаружи - тяжелее. Результат при одинаковых усилиях будет зависеть от формы скорлупы: выпуклая или вогнутая.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 Поэтому маленький цыпленок легко разбивает скорлупу изнутри, а снаружи он защищен более надежно. Свойство выпуклых форм лучше выдерживать нагрузку позволяет архитекторам проектировать куполообразные крыши, мосты, потолки, т.к. они прочнее плоских!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707736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ПРОЧНА ЛИ ЯИЧНАЯ СКОРЛУПА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1484784"/>
            <a:ext cx="28463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" y="3933056"/>
            <a:ext cx="2846387" cy="26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</TotalTime>
  <Words>492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Tw Cen MT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Единица давления в СИ - 1 Па ( Паскаль) 1Па -   (1 Н)/(    1 м2" "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Лёлик</dc:creator>
  <cp:lastModifiedBy>ASUS</cp:lastModifiedBy>
  <cp:revision>36</cp:revision>
  <dcterms:created xsi:type="dcterms:W3CDTF">2012-01-03T10:11:54Z</dcterms:created>
  <dcterms:modified xsi:type="dcterms:W3CDTF">2022-10-30T13:25:17Z</dcterms:modified>
</cp:coreProperties>
</file>