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6" r:id="rId8"/>
    <p:sldId id="283" r:id="rId9"/>
    <p:sldId id="277" r:id="rId10"/>
    <p:sldId id="290" r:id="rId11"/>
    <p:sldId id="292" r:id="rId12"/>
    <p:sldId id="294" r:id="rId13"/>
    <p:sldId id="297" r:id="rId14"/>
    <p:sldId id="302" r:id="rId15"/>
    <p:sldId id="303" r:id="rId16"/>
    <p:sldId id="304" r:id="rId17"/>
    <p:sldId id="305" r:id="rId18"/>
    <p:sldId id="285" r:id="rId19"/>
    <p:sldId id="295" r:id="rId20"/>
    <p:sldId id="30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2" autoAdjust="0"/>
    <p:restoredTop sz="94660"/>
  </p:normalViewPr>
  <p:slideViewPr>
    <p:cSldViewPr>
      <p:cViewPr varScale="1">
        <p:scale>
          <a:sx n="86" d="100"/>
          <a:sy n="86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E73E5C-5426-4F70-8F4F-450A79053882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DBCC5B-57F2-490B-86F4-EB0615EEC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9CB49-F7B6-44C1-BEA4-52820027A56B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16C15-A124-43B9-9ABE-F38752435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55DFB-7892-4908-8473-0DB084E0F2D1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D49FC-DAA3-44C4-8D2E-3E29ABB8B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C5735C-BD97-4873-92A8-9904C3B7D273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C09A26-EF4A-4A28-9494-95C76D206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CA0F9-3E52-44E5-8B18-074FBB53E6B1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CB716-F297-44AE-B718-F0002FCCE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14578C-3EF0-4E57-9761-09A7EF33F989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27FE08-C557-4133-AC8F-76E0A9C7E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9D934-FEA7-4328-B976-99C4807C4E05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6A3BE-E1F8-4639-A4C3-9AE9512CE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CA0391-C45D-4520-B2F3-2438607ED57E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D4FF21-71EF-451A-800D-C9ADBE0C7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A7450-0A89-4B9C-BE4C-B9DA34888EC9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C429D-6027-4AD0-9AD0-C5C97C417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324D39-CEB7-4302-94B6-A8F771AE4F67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8D84B5-296C-4DB6-A33B-EFC083F3A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3E2ED7-1506-44D4-827A-A9505202923E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7EA903-DDE1-4F12-A7BE-7F640AE12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BBC1-42FC-47FC-A480-BBE02951E76F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6EFDE-C8DE-4AD9-99B2-EFE041F44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C651E5-05BE-41A5-AAFD-B0273BAB225A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E7D4DD-23FC-4A5C-865A-D6D3F55C4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D053D-F978-4EAA-AC80-F00B931DF5C5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C5152-FCBE-4DD5-A16C-DF18D34F9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505F2-E449-4723-8443-275EC274FE40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AC922-DBC0-4B47-BC85-1F20B9731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659F50-2ECF-4821-8FFC-F513D18DFFDD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2E7807-7F7A-4546-9D80-D8C8FBEC4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82AD5-C8CF-461C-A32F-5AD9C896D36F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FADB-F48F-4649-ABD4-E41FCB4D6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CFF478-E8F6-477A-B852-613C9F52C52E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9C1EA6-548C-4512-BDB4-DF1B925B5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17C19-A3E9-46D7-9393-8A52ADC63332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D2D9A-F65A-4CFB-B033-F3AE9D2C2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11BE44-27A4-4E56-B09B-9DE16B33A77F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09BF7D-7B31-4EC3-A37E-A255F272D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E57F0-4361-4F5F-B121-74AD1804B1C1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843B-EE60-4BB2-9392-F1BB657DE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2E5F4E-CA84-493A-904D-5260797D9FF0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529D85-3E9D-44C3-93DA-DD0144091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6F521F-8F36-47A6-ACDF-4877DED0CC84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48FE24-72E0-4447-942C-76722E53A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67023A-487D-40A1-B5E3-506C544ED671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A29384-3B0E-4F18-AA57-2E7BBD3E8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13648E-E638-48F8-8500-04E86BC1A109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EAAE98-577F-496B-A9EB-4A8BC8485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B915F-44F6-4404-9AD1-EFC8F1862A3C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0B969-86C2-4AFE-A68F-CB78CBEBA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5A69A-2791-429C-B145-A1B873DA91C5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A91D6-B003-4137-8A90-7EDC59455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A5C1F7-92EA-4A5E-B31A-33ECBCD359B7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058EEE-A575-46F3-8F2F-23D763B33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70AF3-BAC4-4CC6-AEB3-2947B9831E7E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09F86-A5F7-46A5-89AF-E310445B1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F5DD65-4B92-4D92-A03E-1A9EE4CCBD5E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09C0CB-147B-4833-91A1-D2C69A7EF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18A1F-6F7B-473D-9D27-54623469CEAB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2E68-B743-4719-911A-3AC37F9E9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923087-6945-4125-819B-C3B23B4E3B52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63BA88-92CD-4BE5-9601-C8F15CCFF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528CA-FEBF-4B42-9E1E-354B270167AF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29C16-0DC6-422C-8ADC-40C3DF8E1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CC402-B212-4E56-B112-522A38D5083D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B8DDA-33B2-4D15-A604-D6A63E460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D3EDFA-5E56-4835-9FE3-35E0FDB31CF1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BBA800-0665-46B1-AE34-99AC91FE1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2E1016-591B-4D49-B365-6F48D38AA753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E2EC59-85D2-47F0-89C2-AAA6A2F8F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8014B2-D9BA-4229-9EFF-68A0BAE285A6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84FDFB-ECFA-44AB-BF01-0AD52A0F3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77DA6-E811-45D1-8619-5A2D14ACB632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FD174-D7DF-4932-9CE3-C8F3AF0B7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56475-7D14-463F-80C4-34924B3581CE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71FC1-D545-492C-97F0-E446FF9F5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8B63C8-39F2-4A7A-AFD7-5A650FECB241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1C3B4A-AD7A-44F2-9CFE-FEC94054E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05067-43A4-4D93-A9FF-25DB1925AA18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0E9BC-3242-42FA-8E2A-B9A753170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FAE527-EA17-4D6A-A69E-971033AB409A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C9DB7D-C52A-4EEE-8DFB-992B2A85E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2AC12-85CB-4EF5-80CB-109FD34F3568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0203D-0794-4285-A4F1-EA4756392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8FFFF3-F66F-4C6E-9F29-2EE955BAB9F8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19B288-CCD8-4079-9213-54F998421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E874C7-652B-4799-82C2-190944C6B07F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5C6BB2-350A-490E-9433-67B0EF6E4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CF607-744A-4588-BCB7-C65D19872024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8C74-0FA6-4699-8E34-896EE6B85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5A3806-F27A-4B73-B5BD-8EC68FA85AAF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ABCE50-36D0-47C5-9480-BFA816364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2D1030-0D32-486E-8AC7-6D4750E3E5C9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8EE353-7F68-44D1-9A27-55E261316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F53230-3115-47EF-8C25-866FADF9077F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17A3A6-1F7D-4019-90DD-B4BEB37AE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2055F-AF47-478B-BF46-F779C976EEEE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5225A-9394-4928-89BE-BF0E1E8D6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6F17-957B-4B76-B5E7-CA41197328C4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3AE7-F13F-4958-9F46-5603A9613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B75A01-6586-4350-AB23-18A09854670F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3A7A5F-214F-46AB-BCDF-07D2C0B62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D8FB3-D058-4D06-8051-66200641F2CF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17CDA-4CAC-4489-BFF0-4A2D788D8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FDA33A-49EA-472F-A43F-00F225C1C282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9BC392-CAC5-447A-8115-875C98677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A3E3C-99C1-44CC-B99F-26899DF991DC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C2689-12F3-4CC3-943A-F78BCB76B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65418-F1EF-473B-9E93-77A8434ED1D2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4ADCD-BC12-49D5-BAB4-293483009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1CB799-9294-479D-8FD5-41480AEDFE38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7BF07B-2442-4816-9AF1-2AA36CE76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95292-9B38-4006-AFE7-2EC979FA14A4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A9D02-B53F-4048-9873-2986537A7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ACA990-AD10-4C11-AB88-50B04C77199A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8114D0-60BE-41E3-B0DC-12BE6C999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A7FA01-5F85-40AB-B902-26D90AB23FD7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97B8A8-5CDD-4E0C-A8A1-73F983DC4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308E7C-65E9-4BA6-9845-DA223255AAED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288A5B-BAC0-4834-89CF-2C319278F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50498-57C6-4CFC-8861-5B70A92E9BFD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F517A-D803-461B-A934-4103CE0A9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A7C85-796C-4A67-8B1F-14E9D4F330F6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E90CC-DAE1-4F6F-ACF3-DB4B602EF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3E4D3B-B843-4742-A49E-CA8DA709E834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0ED08C-375E-40AF-A464-63AE9032F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910E2-1E2A-4D6C-90D1-D6C72DCFD0C7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A792C-7C34-4ACC-B648-2FDF6D0DB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E6921C-C4D3-47ED-9CA5-3F229A5D4291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63846D-3ABF-42DD-82DB-26252EF17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7F9BA5-A957-42EF-A99F-8617E39A9AAC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97F133-786D-4C6D-A8CF-DA517FC1C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33362-9D65-437C-A7F6-A9690F8EA630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5C335-66E5-476A-A8C2-92354A384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57A46E-3F99-439B-BEE3-D0DF19D9B477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913C9F-5727-43D0-9B8C-0EAE12990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C6B5A-152F-4E4C-8FFD-772D86207BDF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9DC1E-4309-4CFB-AAD7-19C59B38C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4850BF-A29B-4907-8A4E-6A2C84E44E7A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393688-7201-4D45-BF84-371C0D83F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02C1CE-B562-4197-A714-32CB868E2D4F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EECDAB-87D7-443B-AA06-F6EF6E789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E7D612-9316-433D-B7F8-F3B3AAD4284A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36123F-9164-493D-BC03-42C52E595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6E272-654B-4A5C-A818-4ED1794C880D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08A7A-6C49-404A-B264-41EFED340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18217-8091-4831-A46A-F92AFD2735E2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3003F-47E2-43F9-8164-6DC283F21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9DDB2C-EEAA-42E8-82AD-5D6298A94FDC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7CA858-0186-44EF-B725-9134FE79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77AF65-66CC-4467-8027-09E516786250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0769C4-45F1-42C0-9F14-7C991FD96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5718B38-9E8A-4BBB-BC82-2CE4B52ABC92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E154202-AD86-4E6E-94E0-D95B10708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775" r:id="rId2"/>
    <p:sldLayoutId id="2147483811" r:id="rId3"/>
    <p:sldLayoutId id="2147483776" r:id="rId4"/>
    <p:sldLayoutId id="2147483812" r:id="rId5"/>
    <p:sldLayoutId id="2147483777" r:id="rId6"/>
    <p:sldLayoutId id="2147483813" r:id="rId7"/>
    <p:sldLayoutId id="2147483814" r:id="rId8"/>
    <p:sldLayoutId id="2147483815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21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CBE6E4A-273D-4ACB-AE24-27A2A727662F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42A3505-184C-494C-BCD1-C68F870E9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780" r:id="rId2"/>
    <p:sldLayoutId id="2147483817" r:id="rId3"/>
    <p:sldLayoutId id="2147483781" r:id="rId4"/>
    <p:sldLayoutId id="2147483818" r:id="rId5"/>
    <p:sldLayoutId id="2147483782" r:id="rId6"/>
    <p:sldLayoutId id="2147483819" r:id="rId7"/>
    <p:sldLayoutId id="2147483820" r:id="rId8"/>
    <p:sldLayoutId id="2147483821" r:id="rId9"/>
    <p:sldLayoutId id="2147483783" r:id="rId10"/>
    <p:sldLayoutId id="21474837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609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03ECAE8-2F17-4F6A-9A67-0BBE8AB3B2AC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148111-E5FC-4297-9F0A-CF6C7F86F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785" r:id="rId2"/>
    <p:sldLayoutId id="2147483823" r:id="rId3"/>
    <p:sldLayoutId id="2147483786" r:id="rId4"/>
    <p:sldLayoutId id="2147483824" r:id="rId5"/>
    <p:sldLayoutId id="2147483787" r:id="rId6"/>
    <p:sldLayoutId id="2147483825" r:id="rId7"/>
    <p:sldLayoutId id="2147483826" r:id="rId8"/>
    <p:sldLayoutId id="2147483827" r:id="rId9"/>
    <p:sldLayoutId id="2147483788" r:id="rId10"/>
    <p:sldLayoutId id="21474837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789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94FFCF1-35F8-41B1-B91E-B3855D50BCD2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1DF958E-2AF0-4BE7-AA04-6B9FCFCA9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790" r:id="rId2"/>
    <p:sldLayoutId id="2147483829" r:id="rId3"/>
    <p:sldLayoutId id="2147483791" r:id="rId4"/>
    <p:sldLayoutId id="2147483830" r:id="rId5"/>
    <p:sldLayoutId id="2147483792" r:id="rId6"/>
    <p:sldLayoutId id="2147483831" r:id="rId7"/>
    <p:sldLayoutId id="2147483832" r:id="rId8"/>
    <p:sldLayoutId id="2147483833" r:id="rId9"/>
    <p:sldLayoutId id="2147483793" r:id="rId10"/>
    <p:sldLayoutId id="21474837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0185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BF79EDD-E8F0-4CBA-B9A9-E21F43CBF292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463D8EC-A8BE-4D5E-A38D-BB757862D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795" r:id="rId2"/>
    <p:sldLayoutId id="2147483835" r:id="rId3"/>
    <p:sldLayoutId id="2147483796" r:id="rId4"/>
    <p:sldLayoutId id="2147483836" r:id="rId5"/>
    <p:sldLayoutId id="2147483797" r:id="rId6"/>
    <p:sldLayoutId id="2147483837" r:id="rId7"/>
    <p:sldLayoutId id="2147483838" r:id="rId8"/>
    <p:sldLayoutId id="2147483839" r:id="rId9"/>
    <p:sldLayoutId id="2147483798" r:id="rId10"/>
    <p:sldLayoutId id="21474837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247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AB9E1BB-E004-4710-BC42-353E45619D19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5B5C9C1-320D-4870-B770-CC789A723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00" r:id="rId2"/>
    <p:sldLayoutId id="2147483841" r:id="rId3"/>
    <p:sldLayoutId id="2147483801" r:id="rId4"/>
    <p:sldLayoutId id="2147483842" r:id="rId5"/>
    <p:sldLayoutId id="2147483802" r:id="rId6"/>
    <p:sldLayoutId id="2147483843" r:id="rId7"/>
    <p:sldLayoutId id="2147483844" r:id="rId8"/>
    <p:sldLayoutId id="2147483845" r:id="rId9"/>
    <p:sldLayoutId id="2147483803" r:id="rId10"/>
    <p:sldLayoutId id="21474838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4761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01EF796-BCD6-4F59-921D-780844DA95FB}" type="datetimeFigureOut">
              <a:rPr lang="ru-RU"/>
              <a:pPr>
                <a:defRPr/>
              </a:pPr>
              <a:t>30.11.2017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445D63A-318E-4993-838D-862D488BD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05" r:id="rId2"/>
    <p:sldLayoutId id="2147483847" r:id="rId3"/>
    <p:sldLayoutId id="2147483806" r:id="rId4"/>
    <p:sldLayoutId id="2147483848" r:id="rId5"/>
    <p:sldLayoutId id="2147483807" r:id="rId6"/>
    <p:sldLayoutId id="2147483849" r:id="rId7"/>
    <p:sldLayoutId id="2147483850" r:id="rId8"/>
    <p:sldLayoutId id="2147483851" r:id="rId9"/>
    <p:sldLayoutId id="2147483808" r:id="rId10"/>
    <p:sldLayoutId id="21474838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6100" y="4508500"/>
            <a:ext cx="4248150" cy="1800225"/>
          </a:xfrm>
        </p:spPr>
        <p:txBody>
          <a:bodyPr/>
          <a:lstStyle/>
          <a:p>
            <a:pPr marL="26988" algn="ctr" eaLnBrk="1" hangingPunct="1"/>
            <a:r>
              <a:rPr lang="ru-RU" sz="2400" smtClean="0">
                <a:solidFill>
                  <a:schemeClr val="tx1"/>
                </a:solidFill>
              </a:rPr>
              <a:t>ГБОУ СОШ №  493</a:t>
            </a:r>
          </a:p>
          <a:p>
            <a:pPr marL="26988" algn="ctr" eaLnBrk="1" hangingPunct="1"/>
            <a:r>
              <a:rPr lang="ru-RU" sz="2400" smtClean="0">
                <a:solidFill>
                  <a:schemeClr val="tx1"/>
                </a:solidFill>
              </a:rPr>
              <a:t>Учитель английского языка: </a:t>
            </a:r>
            <a:endParaRPr lang="en-US" sz="2400" smtClean="0">
              <a:solidFill>
                <a:schemeClr val="tx1"/>
              </a:solidFill>
            </a:endParaRPr>
          </a:p>
          <a:p>
            <a:pPr marL="26988" algn="ctr" eaLnBrk="1" hangingPunct="1"/>
            <a:r>
              <a:rPr lang="ru-RU" sz="2400" smtClean="0">
                <a:solidFill>
                  <a:schemeClr val="tx1"/>
                </a:solidFill>
              </a:rPr>
              <a:t>Крылова Жанна Анатольевна</a:t>
            </a:r>
            <a:r>
              <a:rPr lang="en-US" sz="2400" smtClean="0">
                <a:solidFill>
                  <a:schemeClr val="tx1"/>
                </a:solidFill>
              </a:rPr>
              <a:t>.</a:t>
            </a:r>
          </a:p>
          <a:p>
            <a:pPr marL="26988" eaLnBrk="1" hangingPunct="1"/>
            <a:endParaRPr lang="ru-RU" smtClean="0">
              <a:solidFill>
                <a:srgbClr val="320E04"/>
              </a:solidFill>
            </a:endParaRPr>
          </a:p>
        </p:txBody>
      </p:sp>
      <p:pic>
        <p:nvPicPr>
          <p:cNvPr id="87042" name="Picture 2" descr="D:\клипарт\предметы\pedmet32_sma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420938"/>
            <a:ext cx="30956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76375" y="1700213"/>
            <a:ext cx="7407275" cy="16573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26988" eaLnBrk="1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defRPr/>
            </a:pPr>
            <a:r>
              <a:rPr lang="ru-RU" sz="23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Рациональное использование времени урока, как важное условие получения качественных знаний по предмету».  </a:t>
            </a:r>
            <a:br>
              <a:rPr lang="ru-RU" sz="32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300" smtClean="0">
                <a:solidFill>
                  <a:srgbClr val="320E04"/>
                </a:solidFill>
                <a:effectLst/>
              </a:rPr>
              <a:t/>
            </a:r>
            <a:br>
              <a:rPr lang="ru-RU" sz="2300" smtClean="0">
                <a:solidFill>
                  <a:srgbClr val="320E04"/>
                </a:solidFill>
                <a:effectLst/>
              </a:rPr>
            </a:br>
            <a:endParaRPr lang="ru-RU" sz="3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Lets check!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en-US" sz="4400" b="1" dirty="0">
                <a:solidFill>
                  <a:srgbClr val="84AA33">
                    <a:lumMod val="50000"/>
                  </a:srgbClr>
                </a:solidFill>
              </a:rPr>
              <a:t>It’s </a:t>
            </a:r>
            <a:r>
              <a:rPr lang="en-US" sz="4400" b="1" dirty="0" smtClean="0">
                <a:solidFill>
                  <a:srgbClr val="84AA33">
                    <a:lumMod val="50000"/>
                  </a:srgbClr>
                </a:solidFill>
              </a:rPr>
              <a:t>safe to          </a:t>
            </a:r>
            <a:r>
              <a:rPr lang="en-US" sz="4400" b="1" dirty="0" smtClean="0">
                <a:solidFill>
                  <a:srgbClr val="FF0000"/>
                </a:solidFill>
              </a:rPr>
              <a:t>It’s dangerous to</a:t>
            </a:r>
            <a:endParaRPr lang="ru-RU" sz="4400" b="1" dirty="0">
              <a:solidFill>
                <a:srgbClr val="FF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en-US" sz="2800" dirty="0">
                <a:solidFill>
                  <a:prstClr val="black"/>
                </a:solidFill>
              </a:rPr>
              <a:t>w</a:t>
            </a:r>
            <a:r>
              <a:rPr lang="en-US" sz="2800" dirty="0" smtClean="0">
                <a:solidFill>
                  <a:prstClr val="black"/>
                </a:solidFill>
              </a:rPr>
              <a:t>ear </a:t>
            </a:r>
            <a:r>
              <a:rPr lang="en-US" sz="2800" dirty="0">
                <a:solidFill>
                  <a:prstClr val="black"/>
                </a:solidFill>
              </a:rPr>
              <a:t>a seat </a:t>
            </a:r>
            <a:r>
              <a:rPr lang="en-US" sz="2800" dirty="0" smtClean="0">
                <a:solidFill>
                  <a:prstClr val="black"/>
                </a:solidFill>
              </a:rPr>
              <a:t>belt                   run onto the road</a:t>
            </a:r>
            <a:endParaRPr lang="ru-RU" sz="2800" dirty="0">
              <a:solidFill>
                <a:prstClr val="black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en-US" sz="4400" b="1" dirty="0">
                <a:solidFill>
                  <a:srgbClr val="84AA33">
                    <a:lumMod val="50000"/>
                  </a:srgbClr>
                </a:solidFill>
              </a:rPr>
              <a:t>It’s safe </a:t>
            </a:r>
            <a:r>
              <a:rPr lang="en-US" sz="4400" b="1" dirty="0" smtClean="0">
                <a:solidFill>
                  <a:srgbClr val="84AA33">
                    <a:lumMod val="50000"/>
                  </a:srgbClr>
                </a:solidFill>
              </a:rPr>
              <a:t>to         </a:t>
            </a:r>
            <a:r>
              <a:rPr lang="en-US" sz="4400" b="1" dirty="0">
                <a:solidFill>
                  <a:srgbClr val="FF0000"/>
                </a:solidFill>
              </a:rPr>
              <a:t>It’s dangerous to</a:t>
            </a:r>
            <a:endParaRPr lang="ru-RU" sz="4400" b="1" dirty="0">
              <a:solidFill>
                <a:srgbClr val="FF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en-US" sz="2800" dirty="0">
                <a:solidFill>
                  <a:prstClr val="black"/>
                </a:solidFill>
              </a:rPr>
              <a:t>l</a:t>
            </a:r>
            <a:r>
              <a:rPr lang="en-US" sz="2800" dirty="0" smtClean="0">
                <a:solidFill>
                  <a:prstClr val="black"/>
                </a:solidFill>
              </a:rPr>
              <a:t>ook </a:t>
            </a:r>
            <a:r>
              <a:rPr lang="en-US" sz="2800" dirty="0">
                <a:solidFill>
                  <a:prstClr val="black"/>
                </a:solidFill>
              </a:rPr>
              <a:t>both </a:t>
            </a:r>
            <a:r>
              <a:rPr lang="en-US" sz="2800" dirty="0" smtClean="0">
                <a:solidFill>
                  <a:prstClr val="black"/>
                </a:solidFill>
              </a:rPr>
              <a:t>ways                    talk </a:t>
            </a:r>
            <a:r>
              <a:rPr lang="en-US" sz="2800" dirty="0">
                <a:solidFill>
                  <a:prstClr val="black"/>
                </a:solidFill>
              </a:rPr>
              <a:t>to the driver</a:t>
            </a:r>
            <a:endParaRPr lang="ru-RU" sz="2800" dirty="0">
              <a:solidFill>
                <a:prstClr val="black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endParaRPr lang="ru-RU" sz="2800" dirty="0">
              <a:solidFill>
                <a:prstClr val="black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                                      </a:t>
            </a:r>
            <a:endParaRPr lang="ru-RU" sz="2800" dirty="0" smtClean="0">
              <a:solidFill>
                <a:prstClr val="black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en-US" sz="4400" b="1" dirty="0">
                <a:solidFill>
                  <a:srgbClr val="84AA33">
                    <a:lumMod val="50000"/>
                  </a:srgbClr>
                </a:solidFill>
              </a:rPr>
              <a:t>It’s safe </a:t>
            </a:r>
            <a:r>
              <a:rPr lang="en-US" sz="4400" b="1" dirty="0" smtClean="0">
                <a:solidFill>
                  <a:srgbClr val="84AA33">
                    <a:lumMod val="50000"/>
                  </a:srgbClr>
                </a:solidFill>
              </a:rPr>
              <a:t>to          </a:t>
            </a:r>
            <a:r>
              <a:rPr lang="en-US" sz="4400" b="1" dirty="0">
                <a:solidFill>
                  <a:srgbClr val="FF0000"/>
                </a:solidFill>
              </a:rPr>
              <a:t>It’s dangerous to</a:t>
            </a:r>
            <a:endParaRPr lang="ru-RU" sz="4400" b="1" dirty="0">
              <a:solidFill>
                <a:srgbClr val="FF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endParaRPr lang="ru-RU" sz="2800" u="sng" dirty="0" smtClean="0">
              <a:solidFill>
                <a:prstClr val="black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en-US" sz="2800" dirty="0">
                <a:solidFill>
                  <a:prstClr val="black"/>
                </a:solidFill>
              </a:rPr>
              <a:t>w</a:t>
            </a:r>
            <a:r>
              <a:rPr lang="en-US" sz="2800" dirty="0" smtClean="0">
                <a:solidFill>
                  <a:prstClr val="black"/>
                </a:solidFill>
              </a:rPr>
              <a:t>alk on the pavement           </a:t>
            </a:r>
            <a:r>
              <a:rPr lang="en-US" sz="2800" dirty="0">
                <a:solidFill>
                  <a:prstClr val="black"/>
                </a:solidFill>
              </a:rPr>
              <a:t>l</a:t>
            </a:r>
            <a:r>
              <a:rPr lang="en-US" sz="2800" dirty="0" smtClean="0">
                <a:solidFill>
                  <a:prstClr val="black"/>
                </a:solidFill>
              </a:rPr>
              <a:t>ean out of the window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                                          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                                           walk straight across the road</a:t>
            </a:r>
            <a:endParaRPr lang="ru-RU" sz="2800" dirty="0" smtClean="0">
              <a:solidFill>
                <a:prstClr val="black"/>
              </a:solidFill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                             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                             </a:t>
            </a:r>
            <a:endParaRPr lang="ru-RU" sz="2800" dirty="0">
              <a:solidFill>
                <a:prstClr val="black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endParaRPr lang="ru-RU" sz="2800" u="sng" dirty="0">
              <a:solidFill>
                <a:prstClr val="black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endParaRPr lang="ru-RU" sz="4400" b="1" i="1" u="sng" dirty="0">
              <a:solidFill>
                <a:srgbClr val="84AA33">
                  <a:lumMod val="50000"/>
                </a:srgbClr>
              </a:solidFill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en-US" dirty="0" smtClean="0"/>
              <a:t>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ru-RU" dirty="0" smtClean="0">
                <a:solidFill>
                  <a:srgbClr val="FF0000"/>
                </a:solidFill>
              </a:rPr>
              <a:t>? </a:t>
            </a:r>
            <a:r>
              <a:rPr lang="en-US" dirty="0" smtClean="0">
                <a:solidFill>
                  <a:srgbClr val="FFFF00"/>
                </a:solidFill>
              </a:rPr>
              <a:t>Yellow</a:t>
            </a:r>
            <a:r>
              <a:rPr lang="ru-RU" dirty="0" smtClean="0">
                <a:solidFill>
                  <a:srgbClr val="FFFF00"/>
                </a:solidFill>
              </a:rPr>
              <a:t>? 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ru-RU" dirty="0" smtClean="0">
                <a:solidFill>
                  <a:srgbClr val="00B050"/>
                </a:solidFill>
              </a:rPr>
              <a:t>?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9728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32138" y="1700213"/>
            <a:ext cx="360045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962025"/>
            <a:ext cx="749776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4400" u="sng" dirty="0">
                <a:solidFill>
                  <a:srgbClr val="333333"/>
                </a:solidFill>
                <a:effectLst/>
                <a:latin typeface="Helvetica Neue"/>
                <a:ea typeface="+mn-ea"/>
                <a:cs typeface="+mn-cs"/>
              </a:rPr>
              <a:t>Анализ структуры урока:</a:t>
            </a:r>
            <a:r>
              <a:rPr lang="ru-RU" altLang="ru-RU" sz="44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</a:br>
            <a:endParaRPr lang="ru-RU" sz="44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192213" y="2093913"/>
          <a:ext cx="7777162" cy="7300912"/>
        </p:xfrm>
        <a:graphic>
          <a:graphicData uri="http://schemas.openxmlformats.org/drawingml/2006/table">
            <a:tbl>
              <a:tblPr/>
              <a:tblGrid>
                <a:gridCol w="7776864"/>
              </a:tblGrid>
              <a:tr h="2758477">
                <a:tc>
                  <a:txBody>
                    <a:bodyPr/>
                    <a:lstStyle/>
                    <a:p>
                      <a:pPr algn="l"/>
                      <a:r>
                        <a:rPr lang="ru-RU" b="0" i="1" dirty="0" smtClean="0">
                          <a:solidFill>
                            <a:srgbClr val="000000"/>
                          </a:solidFill>
                          <a:effectLst/>
                          <a:latin typeface="Arial, sans-serif"/>
                        </a:rPr>
                        <a:t>1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Arial, sans-serif"/>
                        </a:rPr>
                        <a:t>) Организационный этап.                                                        3 минуты              </a:t>
                      </a:r>
                      <a:endParaRPr lang="ru-RU" sz="1600" b="0" i="0" dirty="0" smtClean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  <a:p>
                      <a:pPr algn="l"/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 </a:t>
                      </a:r>
                    </a:p>
                    <a:p>
                      <a:pPr algn="l"/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Arial, sans-serif"/>
                        </a:rPr>
                        <a:t>2) Постановка цели и задач урока.</a:t>
                      </a:r>
                    </a:p>
                    <a:p>
                      <a:pPr algn="l"/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Arial, sans-serif"/>
                        </a:rPr>
                        <a:t>Мотивация учебной деятельности учащихся.                         5 минут</a:t>
                      </a:r>
                      <a:endParaRPr lang="ru-RU" sz="1600" b="0" i="0" dirty="0" smtClean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  <a:p>
                      <a:pPr algn="l"/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 </a:t>
                      </a:r>
                    </a:p>
                    <a:p>
                      <a:pPr algn="l"/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Arial, sans-serif"/>
                        </a:rPr>
                        <a:t>3) Актуализация знаний.                                                          10 минут </a:t>
                      </a:r>
                      <a:endParaRPr lang="ru-RU" sz="1600" b="0" i="0" dirty="0" smtClean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  <a:p>
                      <a:pPr algn="l"/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 </a:t>
                      </a:r>
                    </a:p>
                    <a:p>
                      <a:pPr algn="l"/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Arial, sans-serif"/>
                        </a:rPr>
                        <a:t>4) Первичное усвоение новых знаний.                                    6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Arial, sans-serif"/>
                        </a:rPr>
                        <a:t> минут</a:t>
                      </a:r>
                      <a:endParaRPr lang="ru-RU" sz="1600" b="0" i="0" dirty="0" smtClean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  <a:p>
                      <a:pPr algn="l"/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 </a:t>
                      </a:r>
                    </a:p>
                    <a:p>
                      <a:pPr algn="l"/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Arial, sans-serif"/>
                        </a:rPr>
                        <a:t>5) Первичная проверка понимания                                         5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Arial, sans-serif"/>
                        </a:rPr>
                        <a:t> минут</a:t>
                      </a:r>
                      <a:endParaRPr lang="ru-RU" sz="1600" b="0" i="0" dirty="0" smtClean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  <a:p>
                      <a:pPr algn="l"/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 </a:t>
                      </a:r>
                    </a:p>
                    <a:p>
                      <a:pPr algn="l"/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Arial, sans-serif"/>
                        </a:rPr>
                        <a:t>6) Первичное закрепление.                                                     11 минут</a:t>
                      </a:r>
                      <a:endParaRPr lang="ru-RU" sz="1600" b="0" i="0" dirty="0" smtClean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  <a:p>
                      <a:pPr algn="l"/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 </a:t>
                      </a:r>
                    </a:p>
                    <a:p>
                      <a:pPr algn="l"/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Arial, sans-serif"/>
                        </a:rPr>
                        <a:t>7) Информация о домашнем задании,                                   2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Arial, sans-serif"/>
                        </a:rPr>
                        <a:t> минуты</a:t>
                      </a:r>
                      <a:endParaRPr lang="ru-RU" sz="1600" b="0" i="0" dirty="0" smtClean="0">
                        <a:solidFill>
                          <a:srgbClr val="000000"/>
                        </a:solidFill>
                        <a:effectLst/>
                        <a:latin typeface="Arial, sans-serif"/>
                      </a:endParaRPr>
                    </a:p>
                    <a:p>
                      <a:pPr algn="l"/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Arial, sans-serif"/>
                        </a:rPr>
                        <a:t> инструктаж по его выполнению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Arial, sans-serif"/>
                        </a:rPr>
                        <a:t>.</a:t>
                      </a:r>
                      <a:endParaRPr lang="ru-RU" sz="1600" b="0" i="0" dirty="0" smtClean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  <a:p>
                      <a:pPr algn="l"/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 </a:t>
                      </a:r>
                    </a:p>
                    <a:p>
                      <a:pPr algn="l"/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Arial, sans-serif"/>
                        </a:rPr>
                        <a:t>8) Рефлексия (подведение итогов занятия)</a:t>
                      </a:r>
                      <a:r>
                        <a:rPr lang="en-US" sz="1600" b="0" i="0" dirty="0" smtClean="0">
                          <a:solidFill>
                            <a:srgbClr val="000000"/>
                          </a:solidFill>
                          <a:effectLst/>
                          <a:latin typeface="Arial, sans-serif"/>
                        </a:rPr>
                        <a:t>                           3</a:t>
                      </a:r>
                      <a:r>
                        <a:rPr lang="en-US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Arial, sans-serif"/>
                        </a:rPr>
                        <a:t> </a:t>
                      </a:r>
                      <a:r>
                        <a:rPr lang="ru-RU" sz="1600" b="0" i="0" baseline="0" dirty="0" smtClean="0">
                          <a:solidFill>
                            <a:srgbClr val="000000"/>
                          </a:solidFill>
                          <a:effectLst/>
                          <a:latin typeface="Arial, sans-serif"/>
                        </a:rPr>
                        <a:t>минуты</a:t>
                      </a:r>
                      <a:endParaRPr lang="ru-RU" sz="1600" b="0" i="0" dirty="0" smtClean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  <a:p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730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730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730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730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730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730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73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8315" name="Rectangle 2"/>
          <p:cNvSpPr>
            <a:spLocks noChangeArrowheads="1"/>
          </p:cNvSpPr>
          <p:nvPr/>
        </p:nvSpPr>
        <p:spPr bwMode="auto">
          <a:xfrm>
            <a:off x="0" y="101600"/>
            <a:ext cx="2206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altLang="ru-RU" sz="1000" u="sng">
                <a:solidFill>
                  <a:srgbClr val="333333"/>
                </a:solidFill>
                <a:latin typeface="Helvetica Neue"/>
              </a:rPr>
              <a:t>:</a:t>
            </a:r>
            <a:endParaRPr lang="ru-RU" alt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2708275"/>
            <a:ext cx="7497762" cy="8651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9330" name="Объект 2"/>
          <p:cNvSpPr>
            <a:spLocks noGrp="1"/>
          </p:cNvSpPr>
          <p:nvPr>
            <p:ph idx="1"/>
          </p:nvPr>
        </p:nvSpPr>
        <p:spPr>
          <a:xfrm>
            <a:off x="1439863" y="3544888"/>
            <a:ext cx="7602537" cy="2951162"/>
          </a:xfrm>
        </p:spPr>
        <p:txBody>
          <a:bodyPr/>
          <a:lstStyle/>
          <a:p>
            <a:pPr marL="80963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800" b="1" smtClean="0">
              <a:solidFill>
                <a:srgbClr val="000000"/>
              </a:solidFill>
              <a:latin typeface="Open Sans"/>
            </a:endParaRPr>
          </a:p>
          <a:p>
            <a:pPr marL="80963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800" b="1" smtClean="0">
              <a:solidFill>
                <a:srgbClr val="000000"/>
              </a:solidFill>
              <a:latin typeface="Open Sans"/>
            </a:endParaRPr>
          </a:p>
          <a:p>
            <a:pPr marL="80963" indent="0"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1600" smtClean="0"/>
              <a:t/>
            </a:r>
            <a:br>
              <a:rPr lang="ru-RU" sz="1600" smtClean="0"/>
            </a:br>
            <a:r>
              <a:rPr lang="ru-RU" sz="2800" smtClean="0">
                <a:solidFill>
                  <a:srgbClr val="000000"/>
                </a:solidFill>
                <a:latin typeface="Verdana" pitchFamily="34" charset="0"/>
              </a:rPr>
              <a:t>Помните, что тот кто позволяет ускользать своему времени, выпускает из рук свою жизнь, тот, кто держит  в руках свое время , держит в руках свою жизнь.</a:t>
            </a:r>
          </a:p>
          <a:p>
            <a:pPr marL="80963" indent="0"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2800" smtClean="0">
                <a:solidFill>
                  <a:srgbClr val="000000"/>
                </a:solidFill>
                <a:latin typeface="Verdana" pitchFamily="34" charset="0"/>
              </a:rPr>
              <a:t> </a:t>
            </a:r>
          </a:p>
          <a:p>
            <a:pPr marL="80963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800" smtClean="0">
              <a:latin typeface="Verdana" pitchFamily="34" charset="0"/>
            </a:endParaRPr>
          </a:p>
        </p:txBody>
      </p:sp>
      <p:pic>
        <p:nvPicPr>
          <p:cNvPr id="9933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15888"/>
            <a:ext cx="7345362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Выступление подготовила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03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r>
              <a:rPr lang="ru-RU" smtClean="0"/>
              <a:t>ГБОУ СОШ №  493</a:t>
            </a:r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mtClean="0"/>
              <a:t>Учитель английского языка: </a:t>
            </a:r>
            <a:endParaRPr lang="en-US" smtClean="0"/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mtClean="0"/>
              <a:t>Крылова Жанна Анатольевна</a:t>
            </a:r>
            <a:r>
              <a:rPr lang="en-US" smtClean="0"/>
              <a:t>.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en-US" smtClean="0"/>
          </a:p>
          <a:p>
            <a:pPr marL="80963" indent="0" eaLnBrk="1" hangingPunct="1">
              <a:buFont typeface="Wingdings 2" pitchFamily="18" charset="2"/>
              <a:buNone/>
            </a:pPr>
            <a:endParaRPr lang="en-US" smtClean="0"/>
          </a:p>
          <a:p>
            <a:pPr marL="80963" indent="0" eaLnBrk="1" hangingPunct="1">
              <a:buFont typeface="Wingdings 2" pitchFamily="18" charset="2"/>
              <a:buNone/>
            </a:pPr>
            <a:endParaRPr lang="en-US" smtClean="0"/>
          </a:p>
          <a:p>
            <a:pPr marL="80963" indent="0" eaLnBrk="1" hangingPunct="1">
              <a:buFont typeface="Wingdings 2" pitchFamily="18" charset="2"/>
              <a:buNone/>
            </a:pPr>
            <a:endParaRPr lang="en-US" smtClean="0"/>
          </a:p>
          <a:p>
            <a:pPr marL="80963" indent="0" eaLnBrk="1" hangingPunct="1">
              <a:buFont typeface="Wingdings 2" pitchFamily="18" charset="2"/>
              <a:buNone/>
            </a:pPr>
            <a:r>
              <a:rPr lang="en-US" smtClean="0"/>
              <a:t>tikhomirovairi@rambler.ru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338" y="1438275"/>
            <a:ext cx="749776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8066" name="Объект 2"/>
          <p:cNvSpPr>
            <a:spLocks noGrp="1"/>
          </p:cNvSpPr>
          <p:nvPr>
            <p:ph idx="1"/>
          </p:nvPr>
        </p:nvSpPr>
        <p:spPr>
          <a:xfrm>
            <a:off x="1435100" y="836613"/>
            <a:ext cx="7499350" cy="541178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endParaRPr lang="ru-RU" sz="1800" smtClean="0">
              <a:solidFill>
                <a:srgbClr val="000000"/>
              </a:solidFill>
              <a:latin typeface="Open Sans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endParaRPr lang="ru-RU" sz="1800" smtClean="0">
              <a:solidFill>
                <a:srgbClr val="000000"/>
              </a:solidFill>
              <a:latin typeface="Open Sans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endParaRPr lang="ru-RU" sz="1800" smtClean="0">
              <a:solidFill>
                <a:srgbClr val="000000"/>
              </a:solidFill>
              <a:latin typeface="Open Sans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endParaRPr lang="ru-RU" sz="1800" smtClean="0">
              <a:solidFill>
                <a:srgbClr val="000000"/>
              </a:solidFill>
              <a:latin typeface="Open Sans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endParaRPr lang="ru-RU" sz="1800" smtClean="0">
              <a:solidFill>
                <a:srgbClr val="000000"/>
              </a:solidFill>
              <a:latin typeface="Open Sans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endParaRPr lang="ru-RU" sz="1800" smtClean="0">
              <a:solidFill>
                <a:srgbClr val="000000"/>
              </a:solidFill>
              <a:latin typeface="Open Sans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endParaRPr lang="ru-RU" sz="1800" smtClean="0">
              <a:solidFill>
                <a:srgbClr val="000000"/>
              </a:solidFill>
              <a:latin typeface="Open Sans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endParaRPr lang="ru-RU" sz="3600" b="1" smtClean="0">
              <a:solidFill>
                <a:srgbClr val="000000"/>
              </a:solidFill>
              <a:latin typeface="Open Sans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1800" smtClean="0">
                <a:solidFill>
                  <a:srgbClr val="000000"/>
                </a:solidFill>
                <a:latin typeface="Open Sans"/>
              </a:rPr>
              <a:t>                                          Притча</a:t>
            </a:r>
            <a:r>
              <a:rPr lang="en-US" sz="1800" smtClean="0">
                <a:solidFill>
                  <a:srgbClr val="000000"/>
                </a:solidFill>
                <a:latin typeface="Open Sans"/>
              </a:rPr>
              <a:t>.</a:t>
            </a:r>
            <a:endParaRPr lang="ru-RU" sz="1800" smtClean="0">
              <a:solidFill>
                <a:srgbClr val="000000"/>
              </a:solidFill>
              <a:latin typeface="Open Sans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1800" smtClean="0">
                <a:solidFill>
                  <a:srgbClr val="000000"/>
                </a:solidFill>
                <a:latin typeface="Open Sans"/>
              </a:rPr>
              <a:t>Некто, гуляя по лесу, повстречал дровосека, который долго и упорно пилил сваленное дерево. Прохожий подошел ближе, чтобы разглядеть, почему работа дается с таким трудом, и сказал: «Извините, но мне кажется, что ваша пила совершенно затупилась! Почему бы вам ее не заточить?» На что дровосек простонал: «Для этого у меня нет времени – я должен пилить!»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endParaRPr lang="en-US" sz="1800" smtClean="0">
              <a:solidFill>
                <a:srgbClr val="000000"/>
              </a:solidFill>
              <a:latin typeface="Open Sans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1800" smtClean="0">
                <a:solidFill>
                  <a:srgbClr val="000000"/>
                </a:solidFill>
                <a:latin typeface="Open Sans"/>
              </a:rPr>
              <a:t>А как обстоит дело у вас?</a:t>
            </a:r>
            <a:endParaRPr lang="ru-RU" sz="1800" smtClean="0"/>
          </a:p>
        </p:txBody>
      </p:sp>
      <p:pic>
        <p:nvPicPr>
          <p:cNvPr id="8806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52400"/>
            <a:ext cx="7596187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250" y="2349500"/>
            <a:ext cx="7497763" cy="117316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365125" indent="-282575" eaLnBrk="1" hangingPunct="1">
              <a:spcBef>
                <a:spcPts val="600"/>
              </a:spcBef>
              <a:defRPr/>
            </a:pPr>
            <a:r>
              <a:rPr lang="ru-RU" sz="4000" b="1" smtClean="0">
                <a:solidFill>
                  <a:srgbClr val="000000"/>
                </a:solidFill>
                <a:effectLst/>
                <a:latin typeface="KZ Times New Roman, Times New R"/>
              </a:rPr>
              <a:t>«Поглотители» времени»</a:t>
            </a:r>
            <a:r>
              <a:rPr lang="ru-RU" sz="4000" smtClean="0">
                <a:solidFill>
                  <a:srgbClr val="000000"/>
                </a:solidFill>
                <a:effectLst/>
                <a:latin typeface="KZ Times New Roman, Times New R"/>
              </a:rPr>
              <a:t/>
            </a:r>
            <a:br>
              <a:rPr lang="ru-RU" sz="4000" smtClean="0">
                <a:solidFill>
                  <a:srgbClr val="000000"/>
                </a:solidFill>
                <a:effectLst/>
                <a:latin typeface="KZ Times New Roman, Times New R"/>
              </a:rPr>
            </a:br>
            <a:endParaRPr lang="ru-RU" sz="4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9090" name="Объект 2"/>
          <p:cNvSpPr>
            <a:spLocks noGrp="1"/>
          </p:cNvSpPr>
          <p:nvPr>
            <p:ph idx="1"/>
          </p:nvPr>
        </p:nvSpPr>
        <p:spPr>
          <a:xfrm>
            <a:off x="1547813" y="1844675"/>
            <a:ext cx="7386637" cy="4403725"/>
          </a:xfrm>
        </p:spPr>
        <p:txBody>
          <a:bodyPr/>
          <a:lstStyle/>
          <a:p>
            <a:pPr marL="80963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000" smtClean="0">
              <a:solidFill>
                <a:srgbClr val="000000"/>
              </a:solidFill>
              <a:latin typeface="KZ Times New Roman, Times New R"/>
            </a:endParaRPr>
          </a:p>
          <a:p>
            <a:pPr marL="80963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000" smtClean="0">
              <a:solidFill>
                <a:srgbClr val="000000"/>
              </a:solidFill>
              <a:latin typeface="KZ Times New Roman, Times New R"/>
            </a:endParaRPr>
          </a:p>
          <a:p>
            <a:pPr marL="80963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000" smtClean="0">
              <a:solidFill>
                <a:srgbClr val="000000"/>
              </a:solidFill>
              <a:latin typeface="KZ Times New Roman, Times New R"/>
            </a:endParaRPr>
          </a:p>
          <a:p>
            <a:pPr marL="80963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000" smtClean="0">
              <a:solidFill>
                <a:srgbClr val="000000"/>
              </a:solidFill>
              <a:latin typeface="KZ Times New Roman, Times New R"/>
            </a:endParaRPr>
          </a:p>
          <a:p>
            <a:pPr marL="809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rgbClr val="000000"/>
                </a:solidFill>
                <a:latin typeface="KZ Times New Roman, Times New R"/>
              </a:rPr>
              <a:t>1.  </a:t>
            </a:r>
            <a:r>
              <a:rPr lang="ru-RU" sz="1800" smtClean="0">
                <a:solidFill>
                  <a:srgbClr val="000000"/>
                </a:solidFill>
                <a:latin typeface="KZ Times New Roman, Times New R"/>
              </a:rPr>
              <a:t>Недостаточно четкая постановка цели, которую вы как учитель хотите добиться.</a:t>
            </a:r>
            <a:br>
              <a:rPr lang="ru-RU" sz="1800" smtClean="0">
                <a:solidFill>
                  <a:srgbClr val="000000"/>
                </a:solidFill>
                <a:latin typeface="KZ Times New Roman, Times New R"/>
              </a:rPr>
            </a:br>
            <a:r>
              <a:rPr lang="ru-RU" sz="1800" smtClean="0">
                <a:solidFill>
                  <a:srgbClr val="000000"/>
                </a:solidFill>
                <a:latin typeface="KZ Times New Roman, Times New R"/>
              </a:rPr>
              <a:t>2.  Отсутствие приоритета в заданиях и таймера времени.</a:t>
            </a:r>
          </a:p>
          <a:p>
            <a:pPr marL="809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smtClean="0">
                <a:solidFill>
                  <a:srgbClr val="000000"/>
                </a:solidFill>
                <a:latin typeface="KZ Times New Roman, Times New R"/>
              </a:rPr>
              <a:t>3.  Попытка слишком много сделать за один урок.</a:t>
            </a:r>
            <a:br>
              <a:rPr lang="ru-RU" sz="1800" smtClean="0">
                <a:solidFill>
                  <a:srgbClr val="000000"/>
                </a:solidFill>
                <a:latin typeface="KZ Times New Roman, Times New R"/>
              </a:rPr>
            </a:br>
            <a:r>
              <a:rPr lang="ru-RU" sz="1800" smtClean="0">
                <a:solidFill>
                  <a:srgbClr val="000000"/>
                </a:solidFill>
                <a:latin typeface="KZ Times New Roman, Times New R"/>
              </a:rPr>
              <a:t>4.  Нерациональное планирование урока.</a:t>
            </a:r>
            <a:br>
              <a:rPr lang="ru-RU" sz="1800" smtClean="0">
                <a:solidFill>
                  <a:srgbClr val="000000"/>
                </a:solidFill>
                <a:latin typeface="KZ Times New Roman, Times New R"/>
              </a:rPr>
            </a:br>
            <a:r>
              <a:rPr lang="ru-RU" sz="1800" smtClean="0">
                <a:solidFill>
                  <a:srgbClr val="000000"/>
                </a:solidFill>
                <a:latin typeface="KZ Times New Roman, Times New R"/>
              </a:rPr>
              <a:t>5.  Отсутствие представления о предстоящих учебных задачах и путях их решения.</a:t>
            </a:r>
            <a:br>
              <a:rPr lang="ru-RU" sz="1800" smtClean="0">
                <a:solidFill>
                  <a:srgbClr val="000000"/>
                </a:solidFill>
                <a:latin typeface="KZ Times New Roman, Times New R"/>
              </a:rPr>
            </a:br>
            <a:r>
              <a:rPr lang="ru-RU" sz="1800" smtClean="0">
                <a:solidFill>
                  <a:srgbClr val="000000"/>
                </a:solidFill>
                <a:latin typeface="KZ Times New Roman, Times New R"/>
              </a:rPr>
              <a:t>7.  Отсутствие дисциплины. </a:t>
            </a:r>
            <a:br>
              <a:rPr lang="ru-RU" sz="1800" smtClean="0">
                <a:solidFill>
                  <a:srgbClr val="000000"/>
                </a:solidFill>
                <a:latin typeface="KZ Times New Roman, Times New R"/>
              </a:rPr>
            </a:br>
            <a:r>
              <a:rPr lang="ru-RU" sz="1800" smtClean="0">
                <a:solidFill>
                  <a:srgbClr val="000000"/>
                </a:solidFill>
                <a:latin typeface="KZ Times New Roman, Times New R"/>
              </a:rPr>
              <a:t>8.  Неумение довести дело до конца.</a:t>
            </a:r>
            <a:br>
              <a:rPr lang="ru-RU" sz="1800" smtClean="0">
                <a:solidFill>
                  <a:srgbClr val="000000"/>
                </a:solidFill>
                <a:latin typeface="KZ Times New Roman, Times New R"/>
              </a:rPr>
            </a:br>
            <a:r>
              <a:rPr lang="ru-RU" sz="1800" smtClean="0">
                <a:solidFill>
                  <a:srgbClr val="000000"/>
                </a:solidFill>
                <a:latin typeface="KZ Times New Roman, Times New R"/>
              </a:rPr>
              <a:t>9.  Недостаточная подготовка к урокам.</a:t>
            </a:r>
            <a:br>
              <a:rPr lang="ru-RU" sz="1800" smtClean="0">
                <a:solidFill>
                  <a:srgbClr val="000000"/>
                </a:solidFill>
                <a:latin typeface="KZ Times New Roman, Times New R"/>
              </a:rPr>
            </a:br>
            <a:r>
              <a:rPr lang="ru-RU" sz="1800" smtClean="0">
                <a:solidFill>
                  <a:srgbClr val="000000"/>
                </a:solidFill>
                <a:latin typeface="KZ Times New Roman, Times New R"/>
              </a:rPr>
              <a:t>10. «Разговоры» на частные темы во время занятий.</a:t>
            </a:r>
            <a:br>
              <a:rPr lang="ru-RU" sz="1800" smtClean="0">
                <a:solidFill>
                  <a:srgbClr val="000000"/>
                </a:solidFill>
                <a:latin typeface="KZ Times New Roman, Times New R"/>
              </a:rPr>
            </a:br>
            <a:r>
              <a:rPr lang="ru-RU" sz="1800" smtClean="0">
                <a:solidFill>
                  <a:srgbClr val="000000"/>
                </a:solidFill>
                <a:latin typeface="KZ Times New Roman, Times New R"/>
              </a:rPr>
              <a:t>11. Синдром «откладывания на завтра».</a:t>
            </a:r>
            <a:endParaRPr lang="ru-RU" sz="1800" smtClean="0">
              <a:solidFill>
                <a:srgbClr val="000000"/>
              </a:solidFill>
              <a:latin typeface="Open Sans"/>
            </a:endParaRPr>
          </a:p>
          <a:p>
            <a:pPr marL="809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rgbClr val="000000"/>
                </a:solidFill>
                <a:latin typeface="Arial" charset="0"/>
              </a:rPr>
              <a:t>12</a:t>
            </a:r>
            <a:r>
              <a:rPr lang="en-US" sz="2000" smtClean="0">
                <a:solidFill>
                  <a:srgbClr val="000000"/>
                </a:solidFill>
                <a:latin typeface="Arial" charset="0"/>
              </a:rPr>
              <a:t>.</a:t>
            </a:r>
            <a:r>
              <a:rPr lang="ru-RU" sz="2000" smtClean="0">
                <a:solidFill>
                  <a:srgbClr val="000000"/>
                </a:solidFill>
                <a:latin typeface="Arial" charset="0"/>
              </a:rPr>
              <a:t>Личная неорганизованность</a:t>
            </a:r>
            <a:endParaRPr lang="ru-RU" sz="2000" smtClean="0"/>
          </a:p>
        </p:txBody>
      </p:sp>
      <p:pic>
        <p:nvPicPr>
          <p:cNvPr id="8909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075" y="188913"/>
            <a:ext cx="70977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3644900"/>
            <a:ext cx="7600950" cy="714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lang="ru-RU" sz="200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lang="ru-RU" sz="2000" dirty="0" smtClean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sz="2000" dirty="0"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lang="ru-RU" sz="200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lang="ru-RU" sz="2000" dirty="0" smtClean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sz="2000" dirty="0"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lang="ru-RU" sz="200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sz="2000" b="1" dirty="0" smtClean="0">
                <a:solidFill>
                  <a:srgbClr val="000000"/>
                </a:solidFill>
                <a:effectLst/>
                <a:latin typeface="Open Sans"/>
              </a:rPr>
              <a:t>Инструменты</a:t>
            </a:r>
            <a:r>
              <a:rPr lang="ru-RU" sz="2200" b="1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sz="2200" b="1" dirty="0">
                <a:solidFill>
                  <a:srgbClr val="000000"/>
                </a:solidFill>
                <a:effectLst/>
                <a:latin typeface="Open Sans"/>
              </a:rPr>
              <a:t>позволяющее экономно и эффективно распоряжаться временем урока.</a:t>
            </a:r>
            <a:r>
              <a:rPr lang="ru-RU" sz="2200" dirty="0"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lang="ru-RU" sz="220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2060575"/>
            <a:ext cx="7889875" cy="4797425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8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900" dirty="0" smtClean="0"/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dirty="0" smtClean="0"/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900" dirty="0" smtClean="0"/>
              <a:t>чётко сформулировать цель урока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технических средств</a:t>
            </a:r>
            <a:endParaRPr lang="ru-RU" sz="19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900" dirty="0"/>
              <a:t>д</a:t>
            </a:r>
            <a:r>
              <a:rPr lang="ru-RU" sz="1900" dirty="0" smtClean="0"/>
              <a:t>оля  говорения ученика на уроке должна быть максимальна</a:t>
            </a:r>
            <a:r>
              <a:rPr lang="en-US" sz="1900" dirty="0" smtClean="0"/>
              <a:t>,</a:t>
            </a:r>
            <a:r>
              <a:rPr lang="ru-RU" sz="1900" dirty="0" smtClean="0"/>
              <a:t> а учителя минимальна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900" dirty="0"/>
              <a:t>ч</a:t>
            </a:r>
            <a:r>
              <a:rPr lang="ru-RU" sz="1900" dirty="0" smtClean="0"/>
              <a:t>ёткая постановка команд( кратко и по существу)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900" dirty="0"/>
              <a:t>ч</a:t>
            </a:r>
            <a:r>
              <a:rPr lang="ru-RU" sz="1900" dirty="0" smtClean="0"/>
              <a:t>ётко отработанные навыки и формы работы</a:t>
            </a:r>
            <a:r>
              <a:rPr lang="en-US" sz="1900" dirty="0" smtClean="0"/>
              <a:t>,</a:t>
            </a:r>
            <a:r>
              <a:rPr lang="ru-RU" sz="1900" dirty="0" smtClean="0"/>
              <a:t> повторяющиеся из урока в урок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900" dirty="0"/>
              <a:t>р</a:t>
            </a:r>
            <a:r>
              <a:rPr lang="ru-RU" sz="1900" dirty="0" smtClean="0"/>
              <a:t>ефлексия должна быть естественная и </a:t>
            </a:r>
            <a:r>
              <a:rPr lang="ru-RU" sz="2200" dirty="0" smtClean="0"/>
              <a:t>краткая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9011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44450"/>
            <a:ext cx="64817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>
                <a:solidFill>
                  <a:schemeClr val="tx2">
                    <a:satMod val="130000"/>
                  </a:schemeClr>
                </a:solidFill>
              </a:rPr>
              <a:t>     </a:t>
            </a:r>
            <a:r>
              <a:rPr lang="en-US" sz="9600" dirty="0" smtClean="0">
                <a:solidFill>
                  <a:schemeClr val="tx2"/>
                </a:solidFill>
              </a:rPr>
              <a:t>Road safety</a:t>
            </a:r>
            <a:endParaRPr lang="ru-RU" sz="96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813" y="2736850"/>
            <a:ext cx="1295400" cy="404813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91139" name="Picture 2" descr="http://animacii.com/Animacii/Animicii_12/Razn_5/Transport/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41890">
            <a:off x="4545013" y="3632200"/>
            <a:ext cx="12858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 descr="http://auto-ally.ru/pars_docs/refs/35/34356/34356_html_13e5da1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060575"/>
            <a:ext cx="20716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858963"/>
            <a:ext cx="3255962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4476750"/>
            <a:ext cx="2279650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4476750"/>
            <a:ext cx="2617787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1288" y="2011363"/>
            <a:ext cx="3255962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effectLst/>
                <a:latin typeface="Open Sans"/>
                <a:ea typeface="+mn-ea"/>
                <a:cs typeface="+mn-cs"/>
              </a:rPr>
              <a:t>What are we going to speak at the lesson? </a:t>
            </a:r>
            <a:r>
              <a:rPr lang="en-US" sz="3200" dirty="0">
                <a:solidFill>
                  <a:srgbClr val="000000"/>
                </a:solidFill>
                <a:effectLst/>
                <a:latin typeface="Open Sans"/>
                <a:ea typeface="+mn-ea"/>
                <a:cs typeface="+mn-cs"/>
              </a:rPr>
              <a:t/>
            </a:r>
            <a:br>
              <a:rPr lang="en-US" sz="3200" dirty="0">
                <a:solidFill>
                  <a:srgbClr val="000000"/>
                </a:solidFill>
                <a:effectLst/>
                <a:latin typeface="Open Sans"/>
                <a:ea typeface="+mn-ea"/>
                <a:cs typeface="+mn-cs"/>
              </a:rPr>
            </a:b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4400" dirty="0">
                <a:solidFill>
                  <a:srgbClr val="000000"/>
                </a:solidFill>
                <a:latin typeface="Open Sans"/>
              </a:rPr>
              <a:t>t</a:t>
            </a:r>
            <a:r>
              <a:rPr lang="en-US" sz="4400" dirty="0" smtClean="0">
                <a:solidFill>
                  <a:srgbClr val="000000"/>
                </a:solidFill>
                <a:latin typeface="Open Sans"/>
              </a:rPr>
              <a:t>o </a:t>
            </a:r>
            <a:r>
              <a:rPr lang="en-US" sz="4400" dirty="0">
                <a:solidFill>
                  <a:srgbClr val="000000"/>
                </a:solidFill>
                <a:latin typeface="Open Sans"/>
              </a:rPr>
              <a:t>speak how to behave at lessons </a:t>
            </a:r>
            <a:endParaRPr lang="en-US" sz="4400" dirty="0" smtClean="0">
              <a:solidFill>
                <a:srgbClr val="000000"/>
              </a:solidFill>
              <a:latin typeface="Open Sans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4400" dirty="0">
                <a:solidFill>
                  <a:srgbClr val="000000"/>
                </a:solidFill>
                <a:latin typeface="Open Sans"/>
              </a:rPr>
              <a:t>t</a:t>
            </a:r>
            <a:r>
              <a:rPr lang="en-US" sz="4400" dirty="0" smtClean="0">
                <a:solidFill>
                  <a:srgbClr val="000000"/>
                </a:solidFill>
                <a:latin typeface="Open Sans"/>
              </a:rPr>
              <a:t>o speak how to behave at school 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rgbClr val="3891A7"/>
              </a:buClr>
              <a:buFont typeface="Wingdings 2"/>
              <a:buChar char=""/>
              <a:defRPr/>
            </a:pPr>
            <a:r>
              <a:rPr lang="en-US" sz="4400" dirty="0">
                <a:solidFill>
                  <a:srgbClr val="000000"/>
                </a:solidFill>
                <a:latin typeface="Open Sans"/>
              </a:rPr>
              <a:t>t</a:t>
            </a:r>
            <a:r>
              <a:rPr lang="en-US" sz="4400" dirty="0" smtClean="0">
                <a:solidFill>
                  <a:srgbClr val="000000"/>
                </a:solidFill>
                <a:latin typeface="Open Sans"/>
              </a:rPr>
              <a:t>o speak how to be safe on the road and </a:t>
            </a:r>
            <a:r>
              <a:rPr lang="en-US" sz="4400" dirty="0" smtClean="0">
                <a:solidFill>
                  <a:prstClr val="black"/>
                </a:solidFill>
              </a:rPr>
              <a:t>Give instructions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Box 6"/>
          <p:cNvSpPr txBox="1">
            <a:spLocks noChangeArrowheads="1"/>
          </p:cNvSpPr>
          <p:nvPr/>
        </p:nvSpPr>
        <p:spPr bwMode="auto">
          <a:xfrm>
            <a:off x="1141413" y="3060700"/>
            <a:ext cx="2179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000000"/>
                </a:solidFill>
                <a:latin typeface="Gill Sans MT" pitchFamily="34" charset="0"/>
              </a:rPr>
              <a:t>4.Run onto</a:t>
            </a:r>
            <a:endParaRPr lang="ru-RU" sz="3200" b="1" i="1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93186" name="TextBox 7"/>
          <p:cNvSpPr txBox="1">
            <a:spLocks noChangeArrowheads="1"/>
          </p:cNvSpPr>
          <p:nvPr/>
        </p:nvSpPr>
        <p:spPr bwMode="auto">
          <a:xfrm>
            <a:off x="1122363" y="3852863"/>
            <a:ext cx="1749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000000"/>
                </a:solidFill>
                <a:latin typeface="Gill Sans MT" pitchFamily="34" charset="0"/>
              </a:rPr>
              <a:t>5.Talk to</a:t>
            </a:r>
            <a:endParaRPr lang="ru-RU" sz="3200" b="1" i="1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93187" name="TextBox 8"/>
          <p:cNvSpPr txBox="1">
            <a:spLocks noChangeArrowheads="1"/>
          </p:cNvSpPr>
          <p:nvPr/>
        </p:nvSpPr>
        <p:spPr bwMode="auto">
          <a:xfrm>
            <a:off x="1122363" y="4645025"/>
            <a:ext cx="1979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000000"/>
                </a:solidFill>
                <a:latin typeface="Gill Sans MT" pitchFamily="34" charset="0"/>
              </a:rPr>
              <a:t>6.Walk on</a:t>
            </a:r>
            <a:endParaRPr lang="ru-RU" sz="3200" b="1" i="1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93188" name="TextBox 9"/>
          <p:cNvSpPr txBox="1">
            <a:spLocks noChangeArrowheads="1"/>
          </p:cNvSpPr>
          <p:nvPr/>
        </p:nvSpPr>
        <p:spPr bwMode="auto">
          <a:xfrm>
            <a:off x="1160463" y="5437188"/>
            <a:ext cx="2592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000000"/>
                </a:solidFill>
                <a:latin typeface="Gill Sans MT" pitchFamily="34" charset="0"/>
              </a:rPr>
              <a:t>7.Lean out of</a:t>
            </a:r>
            <a:endParaRPr lang="ru-RU" sz="3200" b="1" i="1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93189" name="TextBox 10"/>
          <p:cNvSpPr txBox="1">
            <a:spLocks noChangeArrowheads="1"/>
          </p:cNvSpPr>
          <p:nvPr/>
        </p:nvSpPr>
        <p:spPr bwMode="auto">
          <a:xfrm>
            <a:off x="1187450" y="323850"/>
            <a:ext cx="7639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84AA33"/>
                </a:solidFill>
                <a:latin typeface="Algerian" pitchFamily="82" charset="0"/>
              </a:rPr>
              <a:t>Match the words to make phrases</a:t>
            </a:r>
            <a:r>
              <a:rPr lang="en-US" sz="3200">
                <a:solidFill>
                  <a:srgbClr val="84AA33"/>
                </a:solidFill>
                <a:latin typeface="Algerian" pitchFamily="82" charset="0"/>
              </a:rPr>
              <a:t>:</a:t>
            </a:r>
            <a:endParaRPr lang="ru-RU" sz="3200">
              <a:solidFill>
                <a:srgbClr val="84AA33"/>
              </a:solidFill>
              <a:latin typeface="Corbe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80125" y="908050"/>
            <a:ext cx="26241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Gill Sans MT" pitchFamily="34" charset="0"/>
              </a:rPr>
              <a:t>A.the window</a:t>
            </a:r>
            <a:endParaRPr lang="ru-RU" sz="3200" b="1" i="1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80125" y="1628775"/>
            <a:ext cx="3049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Gill Sans MT" pitchFamily="34" charset="0"/>
              </a:rPr>
              <a:t>B.the pavement</a:t>
            </a:r>
            <a:endParaRPr lang="ru-RU" sz="3200" b="1" i="1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159500" y="2349500"/>
            <a:ext cx="2320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Gill Sans MT" pitchFamily="34" charset="0"/>
              </a:rPr>
              <a:t>C.the driver</a:t>
            </a:r>
            <a:endParaRPr lang="ru-RU" sz="3200" b="1" i="1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72188" y="3170238"/>
            <a:ext cx="21113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Gill Sans MT" pitchFamily="34" charset="0"/>
              </a:rPr>
              <a:t>D.the road</a:t>
            </a:r>
            <a:endParaRPr lang="ru-RU" sz="3200" b="1" i="1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53150" y="3890963"/>
            <a:ext cx="2341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Gill Sans MT" pitchFamily="34" charset="0"/>
              </a:rPr>
              <a:t>E.both ways</a:t>
            </a:r>
            <a:endParaRPr lang="ru-RU" sz="3200" b="1" i="1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80125" y="4645025"/>
            <a:ext cx="3189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Gill Sans MT" pitchFamily="34" charset="0"/>
              </a:rPr>
              <a:t>F.across the road</a:t>
            </a:r>
            <a:endParaRPr lang="ru-RU" sz="3200" b="1" i="1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53150" y="5437188"/>
            <a:ext cx="2490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Gill Sans MT" pitchFamily="34" charset="0"/>
              </a:rPr>
              <a:t>G.a seat belt</a:t>
            </a:r>
            <a:endParaRPr lang="ru-RU" sz="3200" b="1" i="1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93197" name="TextBox 18"/>
          <p:cNvSpPr txBox="1">
            <a:spLocks noChangeArrowheads="1"/>
          </p:cNvSpPr>
          <p:nvPr/>
        </p:nvSpPr>
        <p:spPr bwMode="auto">
          <a:xfrm>
            <a:off x="1042988" y="908050"/>
            <a:ext cx="14620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000000"/>
                </a:solidFill>
                <a:latin typeface="Gill Sans MT" pitchFamily="34" charset="0"/>
              </a:rPr>
              <a:t>1.Wear</a:t>
            </a:r>
            <a:endParaRPr lang="ru-RU" sz="3200" b="1" i="1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93198" name="TextBox 19"/>
          <p:cNvSpPr txBox="1">
            <a:spLocks noChangeArrowheads="1"/>
          </p:cNvSpPr>
          <p:nvPr/>
        </p:nvSpPr>
        <p:spPr bwMode="auto">
          <a:xfrm>
            <a:off x="1042988" y="1628775"/>
            <a:ext cx="2882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000000"/>
                </a:solidFill>
                <a:latin typeface="Gill Sans MT" pitchFamily="34" charset="0"/>
              </a:rPr>
              <a:t>2.Walk straight</a:t>
            </a:r>
            <a:endParaRPr lang="ru-RU" sz="3200" b="1" i="1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93199" name="TextBox 20"/>
          <p:cNvSpPr txBox="1">
            <a:spLocks noChangeArrowheads="1"/>
          </p:cNvSpPr>
          <p:nvPr/>
        </p:nvSpPr>
        <p:spPr bwMode="auto">
          <a:xfrm>
            <a:off x="1122363" y="2349500"/>
            <a:ext cx="1398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000000"/>
                </a:solidFill>
                <a:latin typeface="Gill Sans MT" pitchFamily="34" charset="0"/>
              </a:rPr>
              <a:t>3.Look</a:t>
            </a:r>
            <a:endParaRPr lang="ru-RU" sz="3200" b="1" i="1">
              <a:solidFill>
                <a:srgbClr val="0000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8 0.03102 L -0.29618 0.6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29 -0.00069 L -0.36597 0.440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27 0.00972 L -0.40399 0.21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79 0.00069 L -0.35868 0.00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0.00069 L -0.4276 -0.2199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-0.28107 -0.440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1042 L -0.42778 -0.6608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-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/>
                </a:solidFill>
              </a:rPr>
              <a:t>Let's</a:t>
            </a:r>
            <a:r>
              <a:rPr lang="ru-RU" dirty="0" smtClean="0">
                <a:solidFill>
                  <a:schemeClr val="accent4"/>
                </a:solidFill>
              </a:rPr>
              <a:t> </a:t>
            </a:r>
            <a:r>
              <a:rPr lang="en-US" dirty="0" smtClean="0">
                <a:solidFill>
                  <a:schemeClr val="accent4"/>
                </a:solidFill>
              </a:rPr>
              <a:t>check!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100" y="1417638"/>
            <a:ext cx="7499350" cy="48006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1.Wear</a:t>
            </a:r>
            <a:r>
              <a:rPr lang="en-US" b="1" i="1" dirty="0" smtClean="0">
                <a:solidFill>
                  <a:prstClr val="black"/>
                </a:solidFill>
              </a:rPr>
              <a:t>                         </a:t>
            </a:r>
            <a:r>
              <a:rPr lang="en-US" b="1" i="1" dirty="0" smtClean="0">
                <a:solidFill>
                  <a:srgbClr val="FF0000"/>
                </a:solidFill>
              </a:rPr>
              <a:t>G. a </a:t>
            </a:r>
            <a:r>
              <a:rPr lang="en-US" b="1" i="1" dirty="0">
                <a:solidFill>
                  <a:srgbClr val="FF0000"/>
                </a:solidFill>
              </a:rPr>
              <a:t>seat </a:t>
            </a:r>
            <a:r>
              <a:rPr lang="en-US" b="1" i="1" dirty="0" smtClean="0">
                <a:solidFill>
                  <a:srgbClr val="FF0000"/>
                </a:solidFill>
              </a:rPr>
              <a:t>belt</a:t>
            </a:r>
            <a:endParaRPr lang="en-US" b="1" i="1" dirty="0" smtClean="0">
              <a:solidFill>
                <a:prstClr val="black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2.Walk straight             F. across  the road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4.Look                          E .both ways</a:t>
            </a:r>
            <a:endParaRPr lang="ru-RU" b="1" i="1" dirty="0">
              <a:solidFill>
                <a:srgbClr val="FF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5.Run onto                   D. the road</a:t>
            </a:r>
            <a:endParaRPr lang="ru-RU" b="1" i="1" dirty="0">
              <a:solidFill>
                <a:srgbClr val="FF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6.Talk to                       C. the driver</a:t>
            </a:r>
            <a:endParaRPr lang="ru-RU" b="1" i="1" dirty="0">
              <a:solidFill>
                <a:srgbClr val="FF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7.Walk on                     B. the pavement</a:t>
            </a:r>
            <a:endParaRPr lang="ru-RU" b="1" i="1" dirty="0">
              <a:solidFill>
                <a:srgbClr val="FF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8.Lean </a:t>
            </a:r>
            <a:r>
              <a:rPr lang="en-US" b="1" i="1" dirty="0">
                <a:solidFill>
                  <a:srgbClr val="FF0000"/>
                </a:solidFill>
              </a:rPr>
              <a:t>out </a:t>
            </a:r>
            <a:r>
              <a:rPr lang="en-US" b="1" i="1" dirty="0" smtClean="0">
                <a:solidFill>
                  <a:srgbClr val="FF0000"/>
                </a:solidFill>
              </a:rPr>
              <a:t>of                A. the </a:t>
            </a:r>
            <a:r>
              <a:rPr lang="en-US" b="1" i="1" dirty="0">
                <a:solidFill>
                  <a:srgbClr val="FF0000"/>
                </a:solidFill>
              </a:rPr>
              <a:t>window</a:t>
            </a:r>
            <a:endParaRPr lang="ru-RU" b="1" i="1" dirty="0">
              <a:solidFill>
                <a:srgbClr val="FF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endParaRPr lang="ru-RU" b="1" i="1" dirty="0">
              <a:solidFill>
                <a:prstClr val="black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endParaRPr lang="ru-RU" b="1" i="1" dirty="0">
              <a:solidFill>
                <a:prstClr val="black"/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Box 1"/>
          <p:cNvSpPr txBox="1">
            <a:spLocks noChangeArrowheads="1"/>
          </p:cNvSpPr>
          <p:nvPr/>
        </p:nvSpPr>
        <p:spPr bwMode="auto">
          <a:xfrm>
            <a:off x="1254125" y="3090863"/>
            <a:ext cx="21209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425519"/>
                </a:solidFill>
                <a:latin typeface="Gill Sans MT" pitchFamily="34" charset="0"/>
              </a:rPr>
              <a:t>It’s safe</a:t>
            </a:r>
            <a:endParaRPr lang="ru-RU" sz="4400" b="1">
              <a:solidFill>
                <a:srgbClr val="425519"/>
              </a:solidFill>
              <a:latin typeface="Corbel" pitchFamily="34" charset="0"/>
            </a:endParaRPr>
          </a:p>
        </p:txBody>
      </p:sp>
      <p:sp>
        <p:nvSpPr>
          <p:cNvPr id="95234" name="TextBox 2"/>
          <p:cNvSpPr txBox="1">
            <a:spLocks noChangeArrowheads="1"/>
          </p:cNvSpPr>
          <p:nvPr/>
        </p:nvSpPr>
        <p:spPr bwMode="auto">
          <a:xfrm>
            <a:off x="5649913" y="3117850"/>
            <a:ext cx="38147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Gill Sans MT" pitchFamily="34" charset="0"/>
              </a:rPr>
              <a:t>It’s dangerous</a:t>
            </a:r>
            <a:endParaRPr lang="ru-RU" sz="4400" b="1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31913" y="3887788"/>
            <a:ext cx="2895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Gill Sans MT" pitchFamily="34" charset="0"/>
              </a:rPr>
              <a:t>Run onto the road</a:t>
            </a:r>
            <a:endParaRPr lang="ru-RU" sz="280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24525" y="4373563"/>
            <a:ext cx="27162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Gill Sans MT" pitchFamily="34" charset="0"/>
              </a:rPr>
              <a:t>Talk to the driver</a:t>
            </a:r>
            <a:endParaRPr lang="ru-RU" sz="280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43525" y="4867275"/>
            <a:ext cx="347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Gill Sans MT" pitchFamily="34" charset="0"/>
              </a:rPr>
              <a:t>Walk on the pavement</a:t>
            </a:r>
            <a:endParaRPr lang="ru-RU" sz="280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92688" y="5391150"/>
            <a:ext cx="36734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Gill Sans MT" pitchFamily="34" charset="0"/>
              </a:rPr>
              <a:t>Lean out of the window</a:t>
            </a:r>
            <a:endParaRPr lang="ru-RU" sz="280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54125" y="5319713"/>
            <a:ext cx="2579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Gill Sans MT" pitchFamily="34" charset="0"/>
              </a:rPr>
              <a:t>Wear a seat belt</a:t>
            </a:r>
            <a:endParaRPr lang="ru-RU" sz="280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31888" y="4419600"/>
            <a:ext cx="33845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0000"/>
                </a:solidFill>
                <a:latin typeface="Gill Sans MT" pitchFamily="34" charset="0"/>
              </a:rPr>
              <a:t>Walk straight across the road</a:t>
            </a:r>
            <a:endParaRPr lang="ru-RU" sz="280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80063" y="3887788"/>
            <a:ext cx="24987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Gill Sans MT" pitchFamily="34" charset="0"/>
              </a:rPr>
              <a:t>Look both ways</a:t>
            </a:r>
            <a:endParaRPr lang="ru-RU" sz="2800">
              <a:solidFill>
                <a:srgbClr val="000000"/>
              </a:solidFill>
              <a:latin typeface="Corbel" pitchFamily="34" charset="0"/>
            </a:endParaRPr>
          </a:p>
        </p:txBody>
      </p:sp>
      <p:pic>
        <p:nvPicPr>
          <p:cNvPr id="15" name="Рисунок 14" descr="330026694634_1272141389_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4288"/>
            <a:ext cx="21685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49879 -0.489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00" y="-2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36 -0.04861 L 0.45607 -0.510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-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9 -0.04861 L -0.06979 -0.48958 " pathEditMode="relative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0.45278 -0.4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0" y="-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0.42638 -0.573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-2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2274 -0.542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-2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0.12205 -0.405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-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820</TotalTime>
  <Words>500</Words>
  <Application>Microsoft Office PowerPoint</Application>
  <PresentationFormat>Экран (4:3)</PresentationFormat>
  <Paragraphs>126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Шаблон оформления</vt:lpstr>
      </vt:variant>
      <vt:variant>
        <vt:i4>49</vt:i4>
      </vt:variant>
      <vt:variant>
        <vt:lpstr>Заголовки слайдов</vt:lpstr>
      </vt:variant>
      <vt:variant>
        <vt:i4>14</vt:i4>
      </vt:variant>
    </vt:vector>
  </HeadingPairs>
  <TitlesOfParts>
    <vt:vector size="75" baseType="lpstr">
      <vt:lpstr>Arial</vt:lpstr>
      <vt:lpstr>Corbel</vt:lpstr>
      <vt:lpstr>Wingdings 2</vt:lpstr>
      <vt:lpstr>Verdana</vt:lpstr>
      <vt:lpstr>Calibri</vt:lpstr>
      <vt:lpstr>Gill Sans MT</vt:lpstr>
      <vt:lpstr>Times New Roman</vt:lpstr>
      <vt:lpstr>Open Sans</vt:lpstr>
      <vt:lpstr>KZ Times New Roman, Times New R</vt:lpstr>
      <vt:lpstr>Algerian</vt:lpstr>
      <vt:lpstr>Helvetica Neue</vt:lpstr>
      <vt:lpstr>Arial, sans-serif</vt:lpstr>
      <vt:lpstr>Солнцестояние</vt:lpstr>
      <vt:lpstr>1_Солнцестояние</vt:lpstr>
      <vt:lpstr>2_Солнцестояние</vt:lpstr>
      <vt:lpstr>3_Солнцестояние</vt:lpstr>
      <vt:lpstr>4_Солнцестояние</vt:lpstr>
      <vt:lpstr>5_Солнцестояние</vt:lpstr>
      <vt:lpstr>6_Солнцестояние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1_Солнцестояние</vt:lpstr>
      <vt:lpstr>1_Солнцестояние</vt:lpstr>
      <vt:lpstr>1_Солнцестояние</vt:lpstr>
      <vt:lpstr>1_Солнцестояние</vt:lpstr>
      <vt:lpstr>1_Солнцестояние</vt:lpstr>
      <vt:lpstr>1_Солнцестояние</vt:lpstr>
      <vt:lpstr>2_Солнцестояние</vt:lpstr>
      <vt:lpstr>2_Солнцестояние</vt:lpstr>
      <vt:lpstr>2_Солнцестояние</vt:lpstr>
      <vt:lpstr>2_Солнцестояние</vt:lpstr>
      <vt:lpstr>2_Солнцестояние</vt:lpstr>
      <vt:lpstr>2_Солнцестояние</vt:lpstr>
      <vt:lpstr>3_Солнцестояние</vt:lpstr>
      <vt:lpstr>3_Солнцестояние</vt:lpstr>
      <vt:lpstr>3_Солнцестояние</vt:lpstr>
      <vt:lpstr>3_Солнцестояние</vt:lpstr>
      <vt:lpstr>3_Солнцестояние</vt:lpstr>
      <vt:lpstr>3_Солнцестояние</vt:lpstr>
      <vt:lpstr>4_Солнцестояние</vt:lpstr>
      <vt:lpstr>4_Солнцестояние</vt:lpstr>
      <vt:lpstr>4_Солнцестояние</vt:lpstr>
      <vt:lpstr>4_Солнцестояние</vt:lpstr>
      <vt:lpstr>4_Солнцестояние</vt:lpstr>
      <vt:lpstr>4_Солнцестояние</vt:lpstr>
      <vt:lpstr>5_Солнцестояние</vt:lpstr>
      <vt:lpstr>5_Солнцестояние</vt:lpstr>
      <vt:lpstr>5_Солнцестояние</vt:lpstr>
      <vt:lpstr>5_Солнцестояние</vt:lpstr>
      <vt:lpstr>5_Солнцестояние</vt:lpstr>
      <vt:lpstr>5_Солнцестояние</vt:lpstr>
      <vt:lpstr>6_Солнцестояние</vt:lpstr>
      <vt:lpstr>6_Солнцестояние</vt:lpstr>
      <vt:lpstr>6_Солнцестояние</vt:lpstr>
      <vt:lpstr>6_Солнцестояние</vt:lpstr>
      <vt:lpstr>6_Солнцестояние</vt:lpstr>
      <vt:lpstr>6_Солнцестояние</vt:lpstr>
      <vt:lpstr>«Рациональное использование времени урока, как важное условие получения качественных знаний по предмету».    </vt:lpstr>
      <vt:lpstr>Слайд 2</vt:lpstr>
      <vt:lpstr>«Поглотители» времени» </vt:lpstr>
      <vt:lpstr>     Инструменты, позволяющее экономно и эффективно распоряжаться временем урока.   </vt:lpstr>
      <vt:lpstr>     Road safety</vt:lpstr>
      <vt:lpstr>What are we going to speak at the lesson?  </vt:lpstr>
      <vt:lpstr>Слайд 7</vt:lpstr>
      <vt:lpstr>Let's check!</vt:lpstr>
      <vt:lpstr>Слайд 9</vt:lpstr>
      <vt:lpstr>Lets check!</vt:lpstr>
      <vt:lpstr>Red? Yellow? Green?</vt:lpstr>
      <vt:lpstr>Анализ структуры урока: </vt:lpstr>
      <vt:lpstr>Слайд 13</vt:lpstr>
      <vt:lpstr>Выступление подготовила.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семинар учителей русского языка  и литературы Март – 2016 год  Школа №44</dc:title>
  <dc:creator>User</dc:creator>
  <cp:lastModifiedBy>director</cp:lastModifiedBy>
  <cp:revision>38</cp:revision>
  <dcterms:created xsi:type="dcterms:W3CDTF">2016-03-09T15:19:06Z</dcterms:created>
  <dcterms:modified xsi:type="dcterms:W3CDTF">2017-11-30T10:41:39Z</dcterms:modified>
</cp:coreProperties>
</file>